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50c9f3d1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g150c9f3d14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50c9f3d144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g150c9f3d144_0_1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5.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8.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19.png"/><Relationship Id="rId5" Type="http://schemas.openxmlformats.org/officeDocument/2006/relationships/image" Target="../media/image24.png"/><Relationship Id="rId6"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35.png"/><Relationship Id="rId5" Type="http://schemas.openxmlformats.org/officeDocument/2006/relationships/image" Target="../media/image33.png"/><Relationship Id="rId6"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6.png"/><Relationship Id="rId4" Type="http://schemas.openxmlformats.org/officeDocument/2006/relationships/image" Target="../media/image8.png"/><Relationship Id="rId5" Type="http://schemas.openxmlformats.org/officeDocument/2006/relationships/image" Target="../media/image34.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10.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5.png"/><Relationship Id="rId10" Type="http://schemas.openxmlformats.org/officeDocument/2006/relationships/image" Target="../media/image8.png"/><Relationship Id="rId9" Type="http://schemas.openxmlformats.org/officeDocument/2006/relationships/image" Target="../media/image4.png"/><Relationship Id="rId5" Type="http://schemas.openxmlformats.org/officeDocument/2006/relationships/image" Target="../media/image16.png"/><Relationship Id="rId6" Type="http://schemas.openxmlformats.org/officeDocument/2006/relationships/image" Target="../media/image7.png"/><Relationship Id="rId7" Type="http://schemas.openxmlformats.org/officeDocument/2006/relationships/image" Target="../media/image6.gif"/><Relationship Id="rId8" Type="http://schemas.openxmlformats.org/officeDocument/2006/relationships/image" Target="../media/image12.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3.gif"/><Relationship Id="rId5" Type="http://schemas.openxmlformats.org/officeDocument/2006/relationships/image" Target="../media/image9.png"/><Relationship Id="rId6" Type="http://schemas.openxmlformats.org/officeDocument/2006/relationships/image" Target="../media/image15.png"/><Relationship Id="rId7" Type="http://schemas.openxmlformats.org/officeDocument/2006/relationships/image" Target="../media/image3.png"/><Relationship Id="rId8"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29.gif"/><Relationship Id="rId5"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7.png"/><Relationship Id="rId4" Type="http://schemas.openxmlformats.org/officeDocument/2006/relationships/image" Target="../media/image17.pn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32.png"/><Relationship Id="rId5"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25.png"/><Relationship Id="rId5"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0.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033B"/>
        </a:solidFill>
      </p:bgPr>
    </p:bg>
    <p:spTree>
      <p:nvGrpSpPr>
        <p:cNvPr id="83"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b="5078" l="0" r="1273" t="0"/>
          <a:stretch/>
        </p:blipFill>
        <p:spPr>
          <a:xfrm>
            <a:off x="2341776" y="900965"/>
            <a:ext cx="6034027" cy="3717509"/>
          </a:xfrm>
          <a:prstGeom prst="rect">
            <a:avLst/>
          </a:prstGeom>
          <a:noFill/>
          <a:ln>
            <a:noFill/>
          </a:ln>
        </p:spPr>
      </p:pic>
      <p:sp>
        <p:nvSpPr>
          <p:cNvPr id="85" name="Google Shape;85;p13"/>
          <p:cNvSpPr txBox="1"/>
          <p:nvPr/>
        </p:nvSpPr>
        <p:spPr>
          <a:xfrm>
            <a:off x="825500" y="1898978"/>
            <a:ext cx="6109500" cy="2308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200">
                <a:solidFill>
                  <a:schemeClr val="lt1"/>
                </a:solidFill>
                <a:latin typeface="Comic Sans MS"/>
                <a:ea typeface="Comic Sans MS"/>
                <a:cs typeface="Comic Sans MS"/>
                <a:sym typeface="Comic Sans MS"/>
              </a:rPr>
              <a:t>Mastering in JS Object</a:t>
            </a:r>
            <a:endParaRPr i="0" sz="7200" u="none" cap="none" strike="noStrike">
              <a:solidFill>
                <a:schemeClr val="lt1"/>
              </a:solidFill>
              <a:latin typeface="Comic Sans MS"/>
              <a:ea typeface="Comic Sans MS"/>
              <a:cs typeface="Comic Sans MS"/>
              <a:sym typeface="Comic Sans MS"/>
            </a:endParaRPr>
          </a:p>
        </p:txBody>
      </p:sp>
      <p:sp>
        <p:nvSpPr>
          <p:cNvPr id="86" name="Google Shape;86;p13"/>
          <p:cNvSpPr txBox="1"/>
          <p:nvPr/>
        </p:nvSpPr>
        <p:spPr>
          <a:xfrm>
            <a:off x="825500" y="6066730"/>
            <a:ext cx="2484900" cy="215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800" u="none" cap="none" strike="noStrike">
                <a:solidFill>
                  <a:schemeClr val="lt1"/>
                </a:solidFill>
                <a:latin typeface="Arial"/>
                <a:ea typeface="Arial"/>
                <a:cs typeface="Arial"/>
                <a:sym typeface="Arial"/>
              </a:rPr>
              <a:t>PROGRAMMING HERO</a:t>
            </a:r>
            <a:endParaRPr b="0" i="0" sz="800" u="none" cap="none" strike="noStrike">
              <a:solidFill>
                <a:schemeClr val="lt1"/>
              </a:solidFill>
              <a:latin typeface="Arial"/>
              <a:ea typeface="Arial"/>
              <a:cs typeface="Arial"/>
              <a:sym typeface="Arial"/>
            </a:endParaRPr>
          </a:p>
        </p:txBody>
      </p:sp>
      <p:sp>
        <p:nvSpPr>
          <p:cNvPr id="87" name="Google Shape;87;p13"/>
          <p:cNvSpPr/>
          <p:nvPr/>
        </p:nvSpPr>
        <p:spPr>
          <a:xfrm>
            <a:off x="992188" y="1444624"/>
            <a:ext cx="1308000" cy="169800"/>
          </a:xfrm>
          <a:prstGeom prst="rect">
            <a:avLst/>
          </a:prstGeom>
          <a:solidFill>
            <a:srgbClr val="FF13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136F"/>
              </a:solidFill>
              <a:latin typeface="Calibri"/>
              <a:ea typeface="Calibri"/>
              <a:cs typeface="Calibri"/>
              <a:sym typeface="Calibri"/>
            </a:endParaRPr>
          </a:p>
        </p:txBody>
      </p:sp>
      <p:sp>
        <p:nvSpPr>
          <p:cNvPr id="88" name="Google Shape;88;p13"/>
          <p:cNvSpPr txBox="1"/>
          <p:nvPr/>
        </p:nvSpPr>
        <p:spPr>
          <a:xfrm>
            <a:off x="10783411" y="523876"/>
            <a:ext cx="837000" cy="215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800" u="none" cap="none" strike="noStrike">
                <a:solidFill>
                  <a:schemeClr val="lt1"/>
                </a:solidFill>
                <a:latin typeface="Arial"/>
                <a:ea typeface="Arial"/>
                <a:cs typeface="Arial"/>
                <a:sym typeface="Arial"/>
              </a:rPr>
              <a:t>SLIDE</a:t>
            </a:r>
            <a:endParaRPr b="0" i="0" sz="800" u="none" cap="none" strike="noStrike">
              <a:solidFill>
                <a:schemeClr val="lt1"/>
              </a:solidFill>
              <a:latin typeface="Arial"/>
              <a:ea typeface="Arial"/>
              <a:cs typeface="Arial"/>
              <a:sym typeface="Arial"/>
            </a:endParaRPr>
          </a:p>
        </p:txBody>
      </p:sp>
      <p:pic>
        <p:nvPicPr>
          <p:cNvPr id="89" name="Google Shape;89;p13"/>
          <p:cNvPicPr preferRelativeResize="0"/>
          <p:nvPr/>
        </p:nvPicPr>
        <p:blipFill rotWithShape="1">
          <a:blip r:embed="rId4">
            <a:alphaModFix/>
          </a:blip>
          <a:srcRect b="0" l="0" r="0" t="0"/>
          <a:stretch/>
        </p:blipFill>
        <p:spPr>
          <a:xfrm>
            <a:off x="8572500" y="5685729"/>
            <a:ext cx="3048000" cy="657225"/>
          </a:xfrm>
          <a:prstGeom prst="rect">
            <a:avLst/>
          </a:prstGeom>
          <a:noFill/>
          <a:ln>
            <a:noFill/>
          </a:ln>
        </p:spPr>
      </p:pic>
      <p:grpSp>
        <p:nvGrpSpPr>
          <p:cNvPr id="90" name="Google Shape;90;p13"/>
          <p:cNvGrpSpPr/>
          <p:nvPr/>
        </p:nvGrpSpPr>
        <p:grpSpPr>
          <a:xfrm>
            <a:off x="10217846" y="1996854"/>
            <a:ext cx="598329" cy="441358"/>
            <a:chOff x="7684294" y="1707356"/>
            <a:chExt cx="655200" cy="483309"/>
          </a:xfrm>
        </p:grpSpPr>
        <p:grpSp>
          <p:nvGrpSpPr>
            <p:cNvPr id="91" name="Google Shape;91;p13"/>
            <p:cNvGrpSpPr/>
            <p:nvPr/>
          </p:nvGrpSpPr>
          <p:grpSpPr>
            <a:xfrm>
              <a:off x="7684294" y="1707356"/>
              <a:ext cx="655200" cy="45600"/>
              <a:chOff x="7684294" y="1707356"/>
              <a:chExt cx="655200" cy="45600"/>
            </a:xfrm>
          </p:grpSpPr>
          <p:sp>
            <p:nvSpPr>
              <p:cNvPr id="92" name="Google Shape;92;p13"/>
              <p:cNvSpPr/>
              <p:nvPr/>
            </p:nvSpPr>
            <p:spPr>
              <a:xfrm>
                <a:off x="7684294" y="1707356"/>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3" name="Google Shape;93;p13"/>
              <p:cNvSpPr/>
              <p:nvPr/>
            </p:nvSpPr>
            <p:spPr>
              <a:xfrm>
                <a:off x="7836694" y="1707356"/>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4" name="Google Shape;94;p13"/>
              <p:cNvSpPr/>
              <p:nvPr/>
            </p:nvSpPr>
            <p:spPr>
              <a:xfrm>
                <a:off x="7989094" y="1707356"/>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5" name="Google Shape;95;p13"/>
              <p:cNvSpPr/>
              <p:nvPr/>
            </p:nvSpPr>
            <p:spPr>
              <a:xfrm>
                <a:off x="8141494" y="1707356"/>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6" name="Google Shape;96;p13"/>
              <p:cNvSpPr/>
              <p:nvPr/>
            </p:nvSpPr>
            <p:spPr>
              <a:xfrm>
                <a:off x="8293894" y="1707356"/>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97" name="Google Shape;97;p13"/>
            <p:cNvGrpSpPr/>
            <p:nvPr/>
          </p:nvGrpSpPr>
          <p:grpSpPr>
            <a:xfrm>
              <a:off x="7684294" y="1853259"/>
              <a:ext cx="655200" cy="45600"/>
              <a:chOff x="7684294" y="1707356"/>
              <a:chExt cx="655200" cy="45600"/>
            </a:xfrm>
          </p:grpSpPr>
          <p:sp>
            <p:nvSpPr>
              <p:cNvPr id="98" name="Google Shape;98;p13"/>
              <p:cNvSpPr/>
              <p:nvPr/>
            </p:nvSpPr>
            <p:spPr>
              <a:xfrm>
                <a:off x="7684294" y="1707356"/>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9" name="Google Shape;99;p13"/>
              <p:cNvSpPr/>
              <p:nvPr/>
            </p:nvSpPr>
            <p:spPr>
              <a:xfrm>
                <a:off x="7836694" y="1707356"/>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0" name="Google Shape;100;p13"/>
              <p:cNvSpPr/>
              <p:nvPr/>
            </p:nvSpPr>
            <p:spPr>
              <a:xfrm>
                <a:off x="7989094" y="1707356"/>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1" name="Google Shape;101;p13"/>
              <p:cNvSpPr/>
              <p:nvPr/>
            </p:nvSpPr>
            <p:spPr>
              <a:xfrm>
                <a:off x="8141494" y="1707356"/>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2" name="Google Shape;102;p13"/>
              <p:cNvSpPr/>
              <p:nvPr/>
            </p:nvSpPr>
            <p:spPr>
              <a:xfrm>
                <a:off x="8293894" y="1707356"/>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03" name="Google Shape;103;p13"/>
            <p:cNvGrpSpPr/>
            <p:nvPr/>
          </p:nvGrpSpPr>
          <p:grpSpPr>
            <a:xfrm>
              <a:off x="7684294" y="1999162"/>
              <a:ext cx="655200" cy="45600"/>
              <a:chOff x="7684294" y="1707356"/>
              <a:chExt cx="655200" cy="45600"/>
            </a:xfrm>
          </p:grpSpPr>
          <p:sp>
            <p:nvSpPr>
              <p:cNvPr id="104" name="Google Shape;104;p13"/>
              <p:cNvSpPr/>
              <p:nvPr/>
            </p:nvSpPr>
            <p:spPr>
              <a:xfrm>
                <a:off x="7684294" y="1707356"/>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5" name="Google Shape;105;p13"/>
              <p:cNvSpPr/>
              <p:nvPr/>
            </p:nvSpPr>
            <p:spPr>
              <a:xfrm>
                <a:off x="7836694" y="1707356"/>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6" name="Google Shape;106;p13"/>
              <p:cNvSpPr/>
              <p:nvPr/>
            </p:nvSpPr>
            <p:spPr>
              <a:xfrm>
                <a:off x="7989094" y="1707356"/>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7" name="Google Shape;107;p13"/>
              <p:cNvSpPr/>
              <p:nvPr/>
            </p:nvSpPr>
            <p:spPr>
              <a:xfrm>
                <a:off x="8141494" y="1707356"/>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8" name="Google Shape;108;p13"/>
              <p:cNvSpPr/>
              <p:nvPr/>
            </p:nvSpPr>
            <p:spPr>
              <a:xfrm>
                <a:off x="8293894" y="1707356"/>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09" name="Google Shape;109;p13"/>
            <p:cNvGrpSpPr/>
            <p:nvPr/>
          </p:nvGrpSpPr>
          <p:grpSpPr>
            <a:xfrm>
              <a:off x="7684294" y="2145065"/>
              <a:ext cx="655200" cy="45600"/>
              <a:chOff x="7684294" y="1707356"/>
              <a:chExt cx="655200" cy="45600"/>
            </a:xfrm>
          </p:grpSpPr>
          <p:sp>
            <p:nvSpPr>
              <p:cNvPr id="110" name="Google Shape;110;p13"/>
              <p:cNvSpPr/>
              <p:nvPr/>
            </p:nvSpPr>
            <p:spPr>
              <a:xfrm>
                <a:off x="7684294" y="1707356"/>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1" name="Google Shape;111;p13"/>
              <p:cNvSpPr/>
              <p:nvPr/>
            </p:nvSpPr>
            <p:spPr>
              <a:xfrm>
                <a:off x="7836694" y="1707356"/>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2" name="Google Shape;112;p13"/>
              <p:cNvSpPr/>
              <p:nvPr/>
            </p:nvSpPr>
            <p:spPr>
              <a:xfrm>
                <a:off x="7989094" y="1707356"/>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3" name="Google Shape;113;p13"/>
              <p:cNvSpPr/>
              <p:nvPr/>
            </p:nvSpPr>
            <p:spPr>
              <a:xfrm>
                <a:off x="8141494" y="1707356"/>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4" name="Google Shape;114;p13"/>
              <p:cNvSpPr/>
              <p:nvPr/>
            </p:nvSpPr>
            <p:spPr>
              <a:xfrm>
                <a:off x="8293894" y="1707356"/>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grpSp>
        <p:nvGrpSpPr>
          <p:cNvPr id="115" name="Google Shape;115;p13"/>
          <p:cNvGrpSpPr/>
          <p:nvPr/>
        </p:nvGrpSpPr>
        <p:grpSpPr>
          <a:xfrm>
            <a:off x="4230574" y="134280"/>
            <a:ext cx="598329" cy="441358"/>
            <a:chOff x="7684294" y="1707356"/>
            <a:chExt cx="655200" cy="483309"/>
          </a:xfrm>
        </p:grpSpPr>
        <p:grpSp>
          <p:nvGrpSpPr>
            <p:cNvPr id="116" name="Google Shape;116;p13"/>
            <p:cNvGrpSpPr/>
            <p:nvPr/>
          </p:nvGrpSpPr>
          <p:grpSpPr>
            <a:xfrm>
              <a:off x="7684294" y="1707356"/>
              <a:ext cx="655200" cy="45600"/>
              <a:chOff x="7684294" y="1707356"/>
              <a:chExt cx="655200" cy="45600"/>
            </a:xfrm>
          </p:grpSpPr>
          <p:sp>
            <p:nvSpPr>
              <p:cNvPr id="117" name="Google Shape;117;p13"/>
              <p:cNvSpPr/>
              <p:nvPr/>
            </p:nvSpPr>
            <p:spPr>
              <a:xfrm>
                <a:off x="7684294" y="1707356"/>
                <a:ext cx="45600" cy="45600"/>
              </a:xfrm>
              <a:prstGeom prst="ellipse">
                <a:avLst/>
              </a:prstGeom>
              <a:solidFill>
                <a:srgbClr val="6E1F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8" name="Google Shape;118;p13"/>
              <p:cNvSpPr/>
              <p:nvPr/>
            </p:nvSpPr>
            <p:spPr>
              <a:xfrm>
                <a:off x="7836694" y="1707356"/>
                <a:ext cx="45600" cy="45600"/>
              </a:xfrm>
              <a:prstGeom prst="ellipse">
                <a:avLst/>
              </a:prstGeom>
              <a:solidFill>
                <a:srgbClr val="6E1F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9" name="Google Shape;119;p13"/>
              <p:cNvSpPr/>
              <p:nvPr/>
            </p:nvSpPr>
            <p:spPr>
              <a:xfrm>
                <a:off x="7989094" y="1707356"/>
                <a:ext cx="45600" cy="45600"/>
              </a:xfrm>
              <a:prstGeom prst="ellipse">
                <a:avLst/>
              </a:prstGeom>
              <a:solidFill>
                <a:srgbClr val="6E1F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0" name="Google Shape;120;p13"/>
              <p:cNvSpPr/>
              <p:nvPr/>
            </p:nvSpPr>
            <p:spPr>
              <a:xfrm>
                <a:off x="8141494" y="1707356"/>
                <a:ext cx="45600" cy="45600"/>
              </a:xfrm>
              <a:prstGeom prst="ellipse">
                <a:avLst/>
              </a:prstGeom>
              <a:solidFill>
                <a:srgbClr val="6E1F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1" name="Google Shape;121;p13"/>
              <p:cNvSpPr/>
              <p:nvPr/>
            </p:nvSpPr>
            <p:spPr>
              <a:xfrm>
                <a:off x="8293894" y="1707356"/>
                <a:ext cx="45600" cy="45600"/>
              </a:xfrm>
              <a:prstGeom prst="ellipse">
                <a:avLst/>
              </a:prstGeom>
              <a:solidFill>
                <a:srgbClr val="6E1F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22" name="Google Shape;122;p13"/>
            <p:cNvGrpSpPr/>
            <p:nvPr/>
          </p:nvGrpSpPr>
          <p:grpSpPr>
            <a:xfrm>
              <a:off x="7684294" y="1853259"/>
              <a:ext cx="655200" cy="45600"/>
              <a:chOff x="7684294" y="1707356"/>
              <a:chExt cx="655200" cy="45600"/>
            </a:xfrm>
          </p:grpSpPr>
          <p:sp>
            <p:nvSpPr>
              <p:cNvPr id="123" name="Google Shape;123;p13"/>
              <p:cNvSpPr/>
              <p:nvPr/>
            </p:nvSpPr>
            <p:spPr>
              <a:xfrm>
                <a:off x="7684294" y="1707356"/>
                <a:ext cx="45600" cy="45600"/>
              </a:xfrm>
              <a:prstGeom prst="ellipse">
                <a:avLst/>
              </a:prstGeom>
              <a:solidFill>
                <a:srgbClr val="6E1F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4" name="Google Shape;124;p13"/>
              <p:cNvSpPr/>
              <p:nvPr/>
            </p:nvSpPr>
            <p:spPr>
              <a:xfrm>
                <a:off x="7836694" y="1707356"/>
                <a:ext cx="45600" cy="45600"/>
              </a:xfrm>
              <a:prstGeom prst="ellipse">
                <a:avLst/>
              </a:prstGeom>
              <a:solidFill>
                <a:srgbClr val="6E1F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5" name="Google Shape;125;p13"/>
              <p:cNvSpPr/>
              <p:nvPr/>
            </p:nvSpPr>
            <p:spPr>
              <a:xfrm>
                <a:off x="7989094" y="1707356"/>
                <a:ext cx="45600" cy="45600"/>
              </a:xfrm>
              <a:prstGeom prst="ellipse">
                <a:avLst/>
              </a:prstGeom>
              <a:solidFill>
                <a:srgbClr val="6E1F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6" name="Google Shape;126;p13"/>
              <p:cNvSpPr/>
              <p:nvPr/>
            </p:nvSpPr>
            <p:spPr>
              <a:xfrm>
                <a:off x="8141494" y="1707356"/>
                <a:ext cx="45600" cy="45600"/>
              </a:xfrm>
              <a:prstGeom prst="ellipse">
                <a:avLst/>
              </a:prstGeom>
              <a:solidFill>
                <a:srgbClr val="6E1F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7" name="Google Shape;127;p13"/>
              <p:cNvSpPr/>
              <p:nvPr/>
            </p:nvSpPr>
            <p:spPr>
              <a:xfrm>
                <a:off x="8293894" y="1707356"/>
                <a:ext cx="45600" cy="45600"/>
              </a:xfrm>
              <a:prstGeom prst="ellipse">
                <a:avLst/>
              </a:prstGeom>
              <a:solidFill>
                <a:srgbClr val="6E1F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28" name="Google Shape;128;p13"/>
            <p:cNvGrpSpPr/>
            <p:nvPr/>
          </p:nvGrpSpPr>
          <p:grpSpPr>
            <a:xfrm>
              <a:off x="7684294" y="1999162"/>
              <a:ext cx="655200" cy="45600"/>
              <a:chOff x="7684294" y="1707356"/>
              <a:chExt cx="655200" cy="45600"/>
            </a:xfrm>
          </p:grpSpPr>
          <p:sp>
            <p:nvSpPr>
              <p:cNvPr id="129" name="Google Shape;129;p13"/>
              <p:cNvSpPr/>
              <p:nvPr/>
            </p:nvSpPr>
            <p:spPr>
              <a:xfrm>
                <a:off x="7684294" y="1707356"/>
                <a:ext cx="45600" cy="45600"/>
              </a:xfrm>
              <a:prstGeom prst="ellipse">
                <a:avLst/>
              </a:prstGeom>
              <a:solidFill>
                <a:srgbClr val="6E1F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0" name="Google Shape;130;p13"/>
              <p:cNvSpPr/>
              <p:nvPr/>
            </p:nvSpPr>
            <p:spPr>
              <a:xfrm>
                <a:off x="7836694" y="1707356"/>
                <a:ext cx="45600" cy="45600"/>
              </a:xfrm>
              <a:prstGeom prst="ellipse">
                <a:avLst/>
              </a:prstGeom>
              <a:solidFill>
                <a:srgbClr val="6E1F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1" name="Google Shape;131;p13"/>
              <p:cNvSpPr/>
              <p:nvPr/>
            </p:nvSpPr>
            <p:spPr>
              <a:xfrm>
                <a:off x="7989094" y="1707356"/>
                <a:ext cx="45600" cy="45600"/>
              </a:xfrm>
              <a:prstGeom prst="ellipse">
                <a:avLst/>
              </a:prstGeom>
              <a:solidFill>
                <a:srgbClr val="6E1F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2" name="Google Shape;132;p13"/>
              <p:cNvSpPr/>
              <p:nvPr/>
            </p:nvSpPr>
            <p:spPr>
              <a:xfrm>
                <a:off x="8141494" y="1707356"/>
                <a:ext cx="45600" cy="45600"/>
              </a:xfrm>
              <a:prstGeom prst="ellipse">
                <a:avLst/>
              </a:prstGeom>
              <a:solidFill>
                <a:srgbClr val="6E1F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3" name="Google Shape;133;p13"/>
              <p:cNvSpPr/>
              <p:nvPr/>
            </p:nvSpPr>
            <p:spPr>
              <a:xfrm>
                <a:off x="8293894" y="1707356"/>
                <a:ext cx="45600" cy="45600"/>
              </a:xfrm>
              <a:prstGeom prst="ellipse">
                <a:avLst/>
              </a:prstGeom>
              <a:solidFill>
                <a:srgbClr val="6E1F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34" name="Google Shape;134;p13"/>
            <p:cNvGrpSpPr/>
            <p:nvPr/>
          </p:nvGrpSpPr>
          <p:grpSpPr>
            <a:xfrm>
              <a:off x="7684294" y="2145065"/>
              <a:ext cx="655200" cy="45600"/>
              <a:chOff x="7684294" y="1707356"/>
              <a:chExt cx="655200" cy="45600"/>
            </a:xfrm>
          </p:grpSpPr>
          <p:sp>
            <p:nvSpPr>
              <p:cNvPr id="135" name="Google Shape;135;p13"/>
              <p:cNvSpPr/>
              <p:nvPr/>
            </p:nvSpPr>
            <p:spPr>
              <a:xfrm>
                <a:off x="7684294" y="1707356"/>
                <a:ext cx="45600" cy="45600"/>
              </a:xfrm>
              <a:prstGeom prst="ellipse">
                <a:avLst/>
              </a:prstGeom>
              <a:solidFill>
                <a:srgbClr val="6E1F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6" name="Google Shape;136;p13"/>
              <p:cNvSpPr/>
              <p:nvPr/>
            </p:nvSpPr>
            <p:spPr>
              <a:xfrm>
                <a:off x="7836694" y="1707356"/>
                <a:ext cx="45600" cy="45600"/>
              </a:xfrm>
              <a:prstGeom prst="ellipse">
                <a:avLst/>
              </a:prstGeom>
              <a:solidFill>
                <a:srgbClr val="6E1F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7" name="Google Shape;137;p13"/>
              <p:cNvSpPr/>
              <p:nvPr/>
            </p:nvSpPr>
            <p:spPr>
              <a:xfrm>
                <a:off x="7989094" y="1707356"/>
                <a:ext cx="45600" cy="45600"/>
              </a:xfrm>
              <a:prstGeom prst="ellipse">
                <a:avLst/>
              </a:prstGeom>
              <a:solidFill>
                <a:srgbClr val="6E1F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8" name="Google Shape;138;p13"/>
              <p:cNvSpPr/>
              <p:nvPr/>
            </p:nvSpPr>
            <p:spPr>
              <a:xfrm>
                <a:off x="8141494" y="1707356"/>
                <a:ext cx="45600" cy="45600"/>
              </a:xfrm>
              <a:prstGeom prst="ellipse">
                <a:avLst/>
              </a:prstGeom>
              <a:solidFill>
                <a:srgbClr val="6E1F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9" name="Google Shape;139;p13"/>
              <p:cNvSpPr/>
              <p:nvPr/>
            </p:nvSpPr>
            <p:spPr>
              <a:xfrm>
                <a:off x="8293894" y="1707356"/>
                <a:ext cx="45600" cy="45600"/>
              </a:xfrm>
              <a:prstGeom prst="ellipse">
                <a:avLst/>
              </a:prstGeom>
              <a:solidFill>
                <a:srgbClr val="6E1F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pic>
        <p:nvPicPr>
          <p:cNvPr id="140" name="Google Shape;140;p13"/>
          <p:cNvPicPr preferRelativeResize="0"/>
          <p:nvPr/>
        </p:nvPicPr>
        <p:blipFill>
          <a:blip r:embed="rId5">
            <a:alphaModFix/>
          </a:blip>
          <a:stretch>
            <a:fillRect/>
          </a:stretch>
        </p:blipFill>
        <p:spPr>
          <a:xfrm>
            <a:off x="7732950" y="2627314"/>
            <a:ext cx="2484900" cy="298186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2"/>
          <p:cNvSpPr/>
          <p:nvPr/>
        </p:nvSpPr>
        <p:spPr>
          <a:xfrm>
            <a:off x="0" y="203200"/>
            <a:ext cx="12192000" cy="702300"/>
          </a:xfrm>
          <a:prstGeom prst="rect">
            <a:avLst/>
          </a:prstGeom>
          <a:noFill/>
          <a:ln cap="flat" cmpd="sng" w="57150">
            <a:solidFill>
              <a:srgbClr val="FFD6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rgbClr val="00B0F0"/>
                </a:solidFill>
                <a:latin typeface="Comic Sans MS"/>
                <a:ea typeface="Comic Sans MS"/>
                <a:cs typeface="Comic Sans MS"/>
                <a:sym typeface="Comic Sans MS"/>
              </a:rPr>
              <a:t>this keyword alone</a:t>
            </a:r>
            <a:endParaRPr b="1" sz="2000">
              <a:solidFill>
                <a:srgbClr val="00B0F0"/>
              </a:solidFill>
              <a:latin typeface="Comic Sans MS"/>
              <a:ea typeface="Comic Sans MS"/>
              <a:cs typeface="Comic Sans MS"/>
              <a:sym typeface="Comic Sans MS"/>
            </a:endParaRPr>
          </a:p>
        </p:txBody>
      </p:sp>
      <p:pic>
        <p:nvPicPr>
          <p:cNvPr id="235" name="Google Shape;235;p22"/>
          <p:cNvPicPr preferRelativeResize="0"/>
          <p:nvPr/>
        </p:nvPicPr>
        <p:blipFill rotWithShape="1">
          <a:blip r:embed="rId3">
            <a:alphaModFix/>
          </a:blip>
          <a:srcRect b="0" l="0" r="0" t="0"/>
          <a:stretch/>
        </p:blipFill>
        <p:spPr>
          <a:xfrm>
            <a:off x="775322" y="1391063"/>
            <a:ext cx="10676334" cy="4075872"/>
          </a:xfrm>
          <a:prstGeom prst="rect">
            <a:avLst/>
          </a:prstGeom>
          <a:noFill/>
          <a:ln>
            <a:noFill/>
          </a:ln>
        </p:spPr>
      </p:pic>
      <p:sp>
        <p:nvSpPr>
          <p:cNvPr id="236" name="Google Shape;236;p22"/>
          <p:cNvSpPr/>
          <p:nvPr/>
        </p:nvSpPr>
        <p:spPr>
          <a:xfrm>
            <a:off x="448081" y="4009482"/>
            <a:ext cx="4293300" cy="657300"/>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0000"/>
              </a:solidFill>
              <a:latin typeface="Calibri"/>
              <a:ea typeface="Calibri"/>
              <a:cs typeface="Calibri"/>
              <a:sym typeface="Calibri"/>
            </a:endParaRPr>
          </a:p>
        </p:txBody>
      </p:sp>
      <p:pic>
        <p:nvPicPr>
          <p:cNvPr id="237" name="Google Shape;237;p22"/>
          <p:cNvPicPr preferRelativeResize="0"/>
          <p:nvPr/>
        </p:nvPicPr>
        <p:blipFill rotWithShape="1">
          <a:blip r:embed="rId4">
            <a:alphaModFix/>
          </a:blip>
          <a:srcRect b="0" l="0" r="0" t="0"/>
          <a:stretch/>
        </p:blipFill>
        <p:spPr>
          <a:xfrm>
            <a:off x="0" y="6269248"/>
            <a:ext cx="2730499" cy="58876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234"/>
                                        </p:tgtEl>
                                        <p:attrNameLst>
                                          <p:attrName>style.visibility</p:attrName>
                                        </p:attrNameLst>
                                      </p:cBhvr>
                                      <p:to>
                                        <p:strVal val="visible"/>
                                      </p:to>
                                    </p:set>
                                    <p:anim calcmode="lin" valueType="num">
                                      <p:cBhvr additive="base">
                                        <p:cTn dur="1000"/>
                                        <p:tgtEl>
                                          <p:spTgt spid="234"/>
                                        </p:tgtEl>
                                        <p:attrNameLst>
                                          <p:attrName>ppt_w</p:attrName>
                                        </p:attrNameLst>
                                      </p:cBhvr>
                                      <p:tavLst>
                                        <p:tav fmla="" tm="0">
                                          <p:val>
                                            <p:strVal val="0"/>
                                          </p:val>
                                        </p:tav>
                                        <p:tav fmla="" tm="100000">
                                          <p:val>
                                            <p:strVal val="#ppt_w"/>
                                          </p:val>
                                        </p:tav>
                                      </p:tavLst>
                                    </p:anim>
                                    <p:anim calcmode="lin" valueType="num">
                                      <p:cBhvr additive="base">
                                        <p:cTn dur="1000"/>
                                        <p:tgtEl>
                                          <p:spTgt spid="23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35"/>
                                        </p:tgtEl>
                                        <p:attrNameLst>
                                          <p:attrName>style.visibility</p:attrName>
                                        </p:attrNameLst>
                                      </p:cBhvr>
                                      <p:to>
                                        <p:strVal val="visible"/>
                                      </p:to>
                                    </p:set>
                                    <p:anim calcmode="lin" valueType="num">
                                      <p:cBhvr additive="base">
                                        <p:cTn dur="1000"/>
                                        <p:tgtEl>
                                          <p:spTgt spid="235"/>
                                        </p:tgtEl>
                                        <p:attrNameLst>
                                          <p:attrName>ppt_w</p:attrName>
                                        </p:attrNameLst>
                                      </p:cBhvr>
                                      <p:tavLst>
                                        <p:tav fmla="" tm="0">
                                          <p:val>
                                            <p:strVal val="0"/>
                                          </p:val>
                                        </p:tav>
                                        <p:tav fmla="" tm="100000">
                                          <p:val>
                                            <p:strVal val="#ppt_w"/>
                                          </p:val>
                                        </p:tav>
                                      </p:tavLst>
                                    </p:anim>
                                    <p:anim calcmode="lin" valueType="num">
                                      <p:cBhvr additive="base">
                                        <p:cTn dur="1000"/>
                                        <p:tgtEl>
                                          <p:spTgt spid="235"/>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3"/>
          <p:cNvSpPr/>
          <p:nvPr/>
        </p:nvSpPr>
        <p:spPr>
          <a:xfrm>
            <a:off x="0" y="203200"/>
            <a:ext cx="12192000" cy="635100"/>
          </a:xfrm>
          <a:prstGeom prst="rect">
            <a:avLst/>
          </a:prstGeom>
          <a:noFill/>
          <a:ln cap="flat" cmpd="sng" w="57150">
            <a:solidFill>
              <a:srgbClr val="FFD6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rgbClr val="00B0F0"/>
                </a:solidFill>
                <a:latin typeface="Comic Sans MS"/>
                <a:ea typeface="Comic Sans MS"/>
                <a:cs typeface="Comic Sans MS"/>
                <a:sym typeface="Comic Sans MS"/>
              </a:rPr>
              <a:t>this keyword in a function</a:t>
            </a:r>
            <a:endParaRPr b="1" sz="2000">
              <a:solidFill>
                <a:srgbClr val="00B0F0"/>
              </a:solidFill>
              <a:latin typeface="Comic Sans MS"/>
              <a:ea typeface="Comic Sans MS"/>
              <a:cs typeface="Comic Sans MS"/>
              <a:sym typeface="Comic Sans MS"/>
            </a:endParaRPr>
          </a:p>
        </p:txBody>
      </p:sp>
      <p:pic>
        <p:nvPicPr>
          <p:cNvPr id="243" name="Google Shape;243;p23"/>
          <p:cNvPicPr preferRelativeResize="0"/>
          <p:nvPr/>
        </p:nvPicPr>
        <p:blipFill rotWithShape="1">
          <a:blip r:embed="rId3">
            <a:alphaModFix/>
          </a:blip>
          <a:srcRect b="0" l="0" r="0" t="0"/>
          <a:stretch/>
        </p:blipFill>
        <p:spPr>
          <a:xfrm>
            <a:off x="1261926" y="1424110"/>
            <a:ext cx="9620902" cy="4009787"/>
          </a:xfrm>
          <a:prstGeom prst="rect">
            <a:avLst/>
          </a:prstGeom>
          <a:noFill/>
          <a:ln>
            <a:noFill/>
          </a:ln>
        </p:spPr>
      </p:pic>
      <p:sp>
        <p:nvSpPr>
          <p:cNvPr id="244" name="Google Shape;244;p23"/>
          <p:cNvSpPr/>
          <p:nvPr/>
        </p:nvSpPr>
        <p:spPr>
          <a:xfrm>
            <a:off x="806113" y="3714144"/>
            <a:ext cx="4439700" cy="1554000"/>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0000"/>
              </a:solidFill>
              <a:latin typeface="Calibri"/>
              <a:ea typeface="Calibri"/>
              <a:cs typeface="Calibri"/>
              <a:sym typeface="Calibri"/>
            </a:endParaRPr>
          </a:p>
        </p:txBody>
      </p:sp>
      <p:pic>
        <p:nvPicPr>
          <p:cNvPr id="245" name="Google Shape;245;p23"/>
          <p:cNvPicPr preferRelativeResize="0"/>
          <p:nvPr/>
        </p:nvPicPr>
        <p:blipFill rotWithShape="1">
          <a:blip r:embed="rId4">
            <a:alphaModFix/>
          </a:blip>
          <a:srcRect b="0" l="0" r="0" t="0"/>
          <a:stretch/>
        </p:blipFill>
        <p:spPr>
          <a:xfrm>
            <a:off x="0" y="6269248"/>
            <a:ext cx="2730499" cy="58876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242"/>
                                        </p:tgtEl>
                                        <p:attrNameLst>
                                          <p:attrName>style.visibility</p:attrName>
                                        </p:attrNameLst>
                                      </p:cBhvr>
                                      <p:to>
                                        <p:strVal val="visible"/>
                                      </p:to>
                                    </p:set>
                                    <p:anim calcmode="lin" valueType="num">
                                      <p:cBhvr additive="base">
                                        <p:cTn dur="1000"/>
                                        <p:tgtEl>
                                          <p:spTgt spid="242"/>
                                        </p:tgtEl>
                                        <p:attrNameLst>
                                          <p:attrName>ppt_w</p:attrName>
                                        </p:attrNameLst>
                                      </p:cBhvr>
                                      <p:tavLst>
                                        <p:tav fmla="" tm="0">
                                          <p:val>
                                            <p:strVal val="0"/>
                                          </p:val>
                                        </p:tav>
                                        <p:tav fmla="" tm="100000">
                                          <p:val>
                                            <p:strVal val="#ppt_w"/>
                                          </p:val>
                                        </p:tav>
                                      </p:tavLst>
                                    </p:anim>
                                    <p:anim calcmode="lin" valueType="num">
                                      <p:cBhvr additive="base">
                                        <p:cTn dur="1000"/>
                                        <p:tgtEl>
                                          <p:spTgt spid="24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43"/>
                                        </p:tgtEl>
                                        <p:attrNameLst>
                                          <p:attrName>style.visibility</p:attrName>
                                        </p:attrNameLst>
                                      </p:cBhvr>
                                      <p:to>
                                        <p:strVal val="visible"/>
                                      </p:to>
                                    </p:set>
                                    <p:anim calcmode="lin" valueType="num">
                                      <p:cBhvr additive="base">
                                        <p:cTn dur="1000"/>
                                        <p:tgtEl>
                                          <p:spTgt spid="243"/>
                                        </p:tgtEl>
                                        <p:attrNameLst>
                                          <p:attrName>ppt_w</p:attrName>
                                        </p:attrNameLst>
                                      </p:cBhvr>
                                      <p:tavLst>
                                        <p:tav fmla="" tm="0">
                                          <p:val>
                                            <p:strVal val="0"/>
                                          </p:val>
                                        </p:tav>
                                        <p:tav fmla="" tm="100000">
                                          <p:val>
                                            <p:strVal val="#ppt_w"/>
                                          </p:val>
                                        </p:tav>
                                      </p:tavLst>
                                    </p:anim>
                                    <p:anim calcmode="lin" valueType="num">
                                      <p:cBhvr additive="base">
                                        <p:cTn dur="1000"/>
                                        <p:tgtEl>
                                          <p:spTgt spid="243"/>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4"/>
          <p:cNvSpPr/>
          <p:nvPr/>
        </p:nvSpPr>
        <p:spPr>
          <a:xfrm>
            <a:off x="0" y="203200"/>
            <a:ext cx="12192000" cy="368300"/>
          </a:xfrm>
          <a:prstGeom prst="rect">
            <a:avLst/>
          </a:prstGeom>
          <a:noFill/>
          <a:ln cap="flat" cmpd="sng" w="57150">
            <a:solidFill>
              <a:srgbClr val="FFD6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rgbClr val="00B0F0"/>
                </a:solidFill>
                <a:latin typeface="Comic Sans MS"/>
                <a:ea typeface="Comic Sans MS"/>
                <a:cs typeface="Comic Sans MS"/>
                <a:sym typeface="Comic Sans MS"/>
              </a:rPr>
              <a:t>this keyword in a object method binding</a:t>
            </a:r>
            <a:endParaRPr b="1" sz="2000">
              <a:solidFill>
                <a:srgbClr val="00B0F0"/>
              </a:solidFill>
              <a:latin typeface="Comic Sans MS"/>
              <a:ea typeface="Comic Sans MS"/>
              <a:cs typeface="Comic Sans MS"/>
              <a:sym typeface="Comic Sans MS"/>
            </a:endParaRPr>
          </a:p>
        </p:txBody>
      </p:sp>
      <p:grpSp>
        <p:nvGrpSpPr>
          <p:cNvPr id="251" name="Google Shape;251;p24"/>
          <p:cNvGrpSpPr/>
          <p:nvPr/>
        </p:nvGrpSpPr>
        <p:grpSpPr>
          <a:xfrm>
            <a:off x="441866" y="716628"/>
            <a:ext cx="4587967" cy="2450689"/>
            <a:chOff x="441866" y="716628"/>
            <a:chExt cx="4587967" cy="2450689"/>
          </a:xfrm>
        </p:grpSpPr>
        <p:pic>
          <p:nvPicPr>
            <p:cNvPr id="252" name="Google Shape;252;p24"/>
            <p:cNvPicPr preferRelativeResize="0"/>
            <p:nvPr/>
          </p:nvPicPr>
          <p:blipFill rotWithShape="1">
            <a:blip r:embed="rId3">
              <a:alphaModFix/>
            </a:blip>
            <a:srcRect b="0" l="0" r="10239" t="0"/>
            <a:stretch/>
          </p:blipFill>
          <p:spPr>
            <a:xfrm>
              <a:off x="656270" y="935973"/>
              <a:ext cx="4373563" cy="2231344"/>
            </a:xfrm>
            <a:prstGeom prst="rect">
              <a:avLst/>
            </a:prstGeom>
            <a:noFill/>
            <a:ln>
              <a:noFill/>
            </a:ln>
          </p:spPr>
        </p:pic>
        <p:sp>
          <p:nvSpPr>
            <p:cNvPr id="253" name="Google Shape;253;p24"/>
            <p:cNvSpPr/>
            <p:nvPr/>
          </p:nvSpPr>
          <p:spPr>
            <a:xfrm>
              <a:off x="441866" y="716628"/>
              <a:ext cx="343945" cy="387889"/>
            </a:xfrm>
            <a:prstGeom prst="ellips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FFFF00"/>
                  </a:solidFill>
                  <a:latin typeface="Calibri"/>
                  <a:ea typeface="Calibri"/>
                  <a:cs typeface="Calibri"/>
                  <a:sym typeface="Calibri"/>
                </a:rPr>
                <a:t>1</a:t>
              </a:r>
              <a:endParaRPr b="1" sz="1800">
                <a:solidFill>
                  <a:srgbClr val="FFFF00"/>
                </a:solidFill>
                <a:latin typeface="Calibri"/>
                <a:ea typeface="Calibri"/>
                <a:cs typeface="Calibri"/>
                <a:sym typeface="Calibri"/>
              </a:endParaRPr>
            </a:p>
          </p:txBody>
        </p:sp>
      </p:grpSp>
      <p:grpSp>
        <p:nvGrpSpPr>
          <p:cNvPr id="254" name="Google Shape;254;p24"/>
          <p:cNvGrpSpPr/>
          <p:nvPr/>
        </p:nvGrpSpPr>
        <p:grpSpPr>
          <a:xfrm>
            <a:off x="3812590" y="3721445"/>
            <a:ext cx="5581433" cy="2341705"/>
            <a:chOff x="441865" y="3551095"/>
            <a:chExt cx="5581433" cy="2341705"/>
          </a:xfrm>
        </p:grpSpPr>
        <p:pic>
          <p:nvPicPr>
            <p:cNvPr id="255" name="Google Shape;255;p24"/>
            <p:cNvPicPr preferRelativeResize="0"/>
            <p:nvPr/>
          </p:nvPicPr>
          <p:blipFill rotWithShape="1">
            <a:blip r:embed="rId4">
              <a:alphaModFix/>
            </a:blip>
            <a:srcRect b="0" l="0" r="7121" t="0"/>
            <a:stretch/>
          </p:blipFill>
          <p:spPr>
            <a:xfrm>
              <a:off x="760411" y="3873500"/>
              <a:ext cx="5262887" cy="2019300"/>
            </a:xfrm>
            <a:prstGeom prst="rect">
              <a:avLst/>
            </a:prstGeom>
            <a:noFill/>
            <a:ln>
              <a:noFill/>
            </a:ln>
          </p:spPr>
        </p:pic>
        <p:sp>
          <p:nvSpPr>
            <p:cNvPr id="256" name="Google Shape;256;p24"/>
            <p:cNvSpPr/>
            <p:nvPr/>
          </p:nvSpPr>
          <p:spPr>
            <a:xfrm>
              <a:off x="441865" y="3551095"/>
              <a:ext cx="343945" cy="387889"/>
            </a:xfrm>
            <a:prstGeom prst="ellips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FFFF00"/>
                  </a:solidFill>
                  <a:latin typeface="Calibri"/>
                  <a:ea typeface="Calibri"/>
                  <a:cs typeface="Calibri"/>
                  <a:sym typeface="Calibri"/>
                </a:rPr>
                <a:t>3</a:t>
              </a:r>
              <a:endParaRPr b="1" sz="1800">
                <a:solidFill>
                  <a:srgbClr val="FFFF00"/>
                </a:solidFill>
                <a:latin typeface="Calibri"/>
                <a:ea typeface="Calibri"/>
                <a:cs typeface="Calibri"/>
                <a:sym typeface="Calibri"/>
              </a:endParaRPr>
            </a:p>
          </p:txBody>
        </p:sp>
      </p:grpSp>
      <p:cxnSp>
        <p:nvCxnSpPr>
          <p:cNvPr id="257" name="Google Shape;257;p24"/>
          <p:cNvCxnSpPr/>
          <p:nvPr/>
        </p:nvCxnSpPr>
        <p:spPr>
          <a:xfrm>
            <a:off x="1007901" y="2758933"/>
            <a:ext cx="749400" cy="495300"/>
          </a:xfrm>
          <a:prstGeom prst="bentConnector3">
            <a:avLst>
              <a:gd fmla="val -73729" name="adj1"/>
            </a:avLst>
          </a:prstGeom>
          <a:noFill/>
          <a:ln cap="flat" cmpd="sng" w="76200">
            <a:solidFill>
              <a:srgbClr val="00B050"/>
            </a:solidFill>
            <a:prstDash val="solid"/>
            <a:miter lim="800000"/>
            <a:headEnd len="sm" w="sm" type="none"/>
            <a:tailEnd len="sm" w="sm" type="none"/>
          </a:ln>
        </p:spPr>
      </p:cxnSp>
      <p:sp>
        <p:nvSpPr>
          <p:cNvPr id="258" name="Google Shape;258;p24"/>
          <p:cNvSpPr/>
          <p:nvPr/>
        </p:nvSpPr>
        <p:spPr>
          <a:xfrm>
            <a:off x="1007901" y="2387061"/>
            <a:ext cx="4021800" cy="368400"/>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0000"/>
              </a:solidFill>
              <a:latin typeface="Calibri"/>
              <a:ea typeface="Calibri"/>
              <a:cs typeface="Calibri"/>
              <a:sym typeface="Calibri"/>
            </a:endParaRPr>
          </a:p>
        </p:txBody>
      </p:sp>
      <p:grpSp>
        <p:nvGrpSpPr>
          <p:cNvPr id="259" name="Google Shape;259;p24"/>
          <p:cNvGrpSpPr/>
          <p:nvPr/>
        </p:nvGrpSpPr>
        <p:grpSpPr>
          <a:xfrm>
            <a:off x="6508586" y="660017"/>
            <a:ext cx="5241382" cy="2405700"/>
            <a:chOff x="6508586" y="660017"/>
            <a:chExt cx="5241382" cy="2405700"/>
          </a:xfrm>
        </p:grpSpPr>
        <p:sp>
          <p:nvSpPr>
            <p:cNvPr id="260" name="Google Shape;260;p24"/>
            <p:cNvSpPr/>
            <p:nvPr/>
          </p:nvSpPr>
          <p:spPr>
            <a:xfrm>
              <a:off x="6508586" y="660017"/>
              <a:ext cx="343800" cy="387900"/>
            </a:xfrm>
            <a:prstGeom prst="ellips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FFFF00"/>
                  </a:solidFill>
                  <a:latin typeface="Calibri"/>
                  <a:ea typeface="Calibri"/>
                  <a:cs typeface="Calibri"/>
                  <a:sym typeface="Calibri"/>
                </a:rPr>
                <a:t>2</a:t>
              </a:r>
              <a:endParaRPr b="1" sz="1800">
                <a:solidFill>
                  <a:srgbClr val="FFFF00"/>
                </a:solidFill>
                <a:latin typeface="Calibri"/>
                <a:ea typeface="Calibri"/>
                <a:cs typeface="Calibri"/>
                <a:sym typeface="Calibri"/>
              </a:endParaRPr>
            </a:p>
          </p:txBody>
        </p:sp>
        <p:pic>
          <p:nvPicPr>
            <p:cNvPr id="261" name="Google Shape;261;p24"/>
            <p:cNvPicPr preferRelativeResize="0"/>
            <p:nvPr/>
          </p:nvPicPr>
          <p:blipFill rotWithShape="1">
            <a:blip r:embed="rId5">
              <a:alphaModFix/>
            </a:blip>
            <a:srcRect b="0" l="0" r="14162" t="2187"/>
            <a:stretch/>
          </p:blipFill>
          <p:spPr>
            <a:xfrm>
              <a:off x="6852531" y="876300"/>
              <a:ext cx="4897437" cy="2189417"/>
            </a:xfrm>
            <a:prstGeom prst="rect">
              <a:avLst/>
            </a:prstGeom>
            <a:noFill/>
            <a:ln>
              <a:noFill/>
            </a:ln>
          </p:spPr>
        </p:pic>
      </p:grpSp>
      <p:cxnSp>
        <p:nvCxnSpPr>
          <p:cNvPr id="262" name="Google Shape;262;p24"/>
          <p:cNvCxnSpPr/>
          <p:nvPr/>
        </p:nvCxnSpPr>
        <p:spPr>
          <a:xfrm>
            <a:off x="8396457" y="1415511"/>
            <a:ext cx="749400" cy="495300"/>
          </a:xfrm>
          <a:prstGeom prst="bentConnector3">
            <a:avLst>
              <a:gd fmla="val 207627" name="adj1"/>
            </a:avLst>
          </a:prstGeom>
          <a:noFill/>
          <a:ln cap="flat" cmpd="sng" w="76200">
            <a:solidFill>
              <a:srgbClr val="FF0000"/>
            </a:solidFill>
            <a:prstDash val="solid"/>
            <a:miter lim="800000"/>
            <a:headEnd len="sm" w="sm" type="none"/>
            <a:tailEnd len="sm" w="sm" type="none"/>
          </a:ln>
        </p:spPr>
      </p:cxnSp>
      <p:grpSp>
        <p:nvGrpSpPr>
          <p:cNvPr id="263" name="Google Shape;263;p24"/>
          <p:cNvGrpSpPr/>
          <p:nvPr/>
        </p:nvGrpSpPr>
        <p:grpSpPr>
          <a:xfrm>
            <a:off x="6394031" y="2215611"/>
            <a:ext cx="949038" cy="888300"/>
            <a:chOff x="5985163" y="2692400"/>
            <a:chExt cx="949038" cy="888300"/>
          </a:xfrm>
        </p:grpSpPr>
        <p:cxnSp>
          <p:nvCxnSpPr>
            <p:cNvPr id="264" name="Google Shape;264;p24"/>
            <p:cNvCxnSpPr/>
            <p:nvPr/>
          </p:nvCxnSpPr>
          <p:spPr>
            <a:xfrm rot="10800000">
              <a:off x="5985163" y="2692400"/>
              <a:ext cx="598200" cy="0"/>
            </a:xfrm>
            <a:prstGeom prst="straightConnector1">
              <a:avLst/>
            </a:prstGeom>
            <a:noFill/>
            <a:ln cap="flat" cmpd="sng" w="76200">
              <a:solidFill>
                <a:srgbClr val="00B050"/>
              </a:solidFill>
              <a:prstDash val="solid"/>
              <a:miter lim="800000"/>
              <a:headEnd len="sm" w="sm" type="none"/>
              <a:tailEnd len="sm" w="sm" type="none"/>
            </a:ln>
          </p:spPr>
        </p:cxnSp>
        <p:cxnSp>
          <p:nvCxnSpPr>
            <p:cNvPr id="265" name="Google Shape;265;p24"/>
            <p:cNvCxnSpPr/>
            <p:nvPr/>
          </p:nvCxnSpPr>
          <p:spPr>
            <a:xfrm>
              <a:off x="6023298" y="2692400"/>
              <a:ext cx="0" cy="888300"/>
            </a:xfrm>
            <a:prstGeom prst="straightConnector1">
              <a:avLst/>
            </a:prstGeom>
            <a:noFill/>
            <a:ln cap="flat" cmpd="sng" w="76200">
              <a:solidFill>
                <a:srgbClr val="00B050"/>
              </a:solidFill>
              <a:prstDash val="solid"/>
              <a:miter lim="800000"/>
              <a:headEnd len="sm" w="sm" type="none"/>
              <a:tailEnd len="sm" w="sm" type="none"/>
            </a:ln>
          </p:spPr>
        </p:cxnSp>
        <p:cxnSp>
          <p:nvCxnSpPr>
            <p:cNvPr id="266" name="Google Shape;266;p24"/>
            <p:cNvCxnSpPr/>
            <p:nvPr/>
          </p:nvCxnSpPr>
          <p:spPr>
            <a:xfrm rot="10800000">
              <a:off x="5985301" y="3580606"/>
              <a:ext cx="948900" cy="0"/>
            </a:xfrm>
            <a:prstGeom prst="straightConnector1">
              <a:avLst/>
            </a:prstGeom>
            <a:noFill/>
            <a:ln cap="flat" cmpd="sng" w="76200">
              <a:solidFill>
                <a:srgbClr val="00B050"/>
              </a:solidFill>
              <a:prstDash val="solid"/>
              <a:miter lim="800000"/>
              <a:headEnd len="sm" w="sm" type="none"/>
              <a:tailEnd len="sm" w="sm" type="none"/>
            </a:ln>
          </p:spPr>
        </p:cxnSp>
      </p:grpSp>
      <p:cxnSp>
        <p:nvCxnSpPr>
          <p:cNvPr id="267" name="Google Shape;267;p24"/>
          <p:cNvCxnSpPr/>
          <p:nvPr/>
        </p:nvCxnSpPr>
        <p:spPr>
          <a:xfrm>
            <a:off x="6083129" y="4668644"/>
            <a:ext cx="749400" cy="495300"/>
          </a:xfrm>
          <a:prstGeom prst="bentConnector3">
            <a:avLst>
              <a:gd fmla="val 207627" name="adj1"/>
            </a:avLst>
          </a:prstGeom>
          <a:noFill/>
          <a:ln cap="flat" cmpd="sng" w="76200">
            <a:solidFill>
              <a:srgbClr val="FF0000"/>
            </a:solidFill>
            <a:prstDash val="solid"/>
            <a:miter lim="800000"/>
            <a:headEnd len="sm" w="sm" type="none"/>
            <a:tailEnd len="sm" w="sm" type="none"/>
          </a:ln>
        </p:spPr>
      </p:cxnSp>
      <p:cxnSp>
        <p:nvCxnSpPr>
          <p:cNvPr id="268" name="Google Shape;268;p24"/>
          <p:cNvCxnSpPr/>
          <p:nvPr/>
        </p:nvCxnSpPr>
        <p:spPr>
          <a:xfrm>
            <a:off x="4504993" y="5567850"/>
            <a:ext cx="749400" cy="495300"/>
          </a:xfrm>
          <a:prstGeom prst="bentConnector3">
            <a:avLst>
              <a:gd fmla="val -73729" name="adj1"/>
            </a:avLst>
          </a:prstGeom>
          <a:noFill/>
          <a:ln cap="flat" cmpd="sng" w="76200">
            <a:solidFill>
              <a:srgbClr val="00B050"/>
            </a:solidFill>
            <a:prstDash val="solid"/>
            <a:miter lim="800000"/>
            <a:headEnd len="sm" w="sm" type="none"/>
            <a:tailEnd len="sm" w="sm" type="none"/>
          </a:ln>
        </p:spPr>
      </p:cxnSp>
      <p:pic>
        <p:nvPicPr>
          <p:cNvPr id="269" name="Google Shape;269;p24"/>
          <p:cNvPicPr preferRelativeResize="0"/>
          <p:nvPr/>
        </p:nvPicPr>
        <p:blipFill rotWithShape="1">
          <a:blip r:embed="rId6">
            <a:alphaModFix/>
          </a:blip>
          <a:srcRect b="0" l="0" r="0" t="0"/>
          <a:stretch/>
        </p:blipFill>
        <p:spPr>
          <a:xfrm>
            <a:off x="0" y="6269248"/>
            <a:ext cx="2730499" cy="58876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51"/>
                                        </p:tgtEl>
                                        <p:attrNameLst>
                                          <p:attrName>style.visibility</p:attrName>
                                        </p:attrNameLst>
                                      </p:cBhvr>
                                      <p:to>
                                        <p:strVal val="visible"/>
                                      </p:to>
                                    </p:set>
                                    <p:anim calcmode="lin" valueType="num">
                                      <p:cBhvr additive="base">
                                        <p:cTn dur="1000"/>
                                        <p:tgtEl>
                                          <p:spTgt spid="251"/>
                                        </p:tgtEl>
                                        <p:attrNameLst>
                                          <p:attrName>ppt_w</p:attrName>
                                        </p:attrNameLst>
                                      </p:cBhvr>
                                      <p:tavLst>
                                        <p:tav fmla="" tm="0">
                                          <p:val>
                                            <p:strVal val="0"/>
                                          </p:val>
                                        </p:tav>
                                        <p:tav fmla="" tm="100000">
                                          <p:val>
                                            <p:strVal val="#ppt_w"/>
                                          </p:val>
                                        </p:tav>
                                      </p:tavLst>
                                    </p:anim>
                                    <p:anim calcmode="lin" valueType="num">
                                      <p:cBhvr additive="base">
                                        <p:cTn dur="1000"/>
                                        <p:tgtEl>
                                          <p:spTgt spid="251"/>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59"/>
                                        </p:tgtEl>
                                        <p:attrNameLst>
                                          <p:attrName>style.visibility</p:attrName>
                                        </p:attrNameLst>
                                      </p:cBhvr>
                                      <p:to>
                                        <p:strVal val="visible"/>
                                      </p:to>
                                    </p:set>
                                    <p:anim calcmode="lin" valueType="num">
                                      <p:cBhvr additive="base">
                                        <p:cTn dur="1000"/>
                                        <p:tgtEl>
                                          <p:spTgt spid="259"/>
                                        </p:tgtEl>
                                        <p:attrNameLst>
                                          <p:attrName>ppt_w</p:attrName>
                                        </p:attrNameLst>
                                      </p:cBhvr>
                                      <p:tavLst>
                                        <p:tav fmla="" tm="0">
                                          <p:val>
                                            <p:strVal val="0"/>
                                          </p:val>
                                        </p:tav>
                                        <p:tav fmla="" tm="100000">
                                          <p:val>
                                            <p:strVal val="#ppt_w"/>
                                          </p:val>
                                        </p:tav>
                                      </p:tavLst>
                                    </p:anim>
                                    <p:anim calcmode="lin" valueType="num">
                                      <p:cBhvr additive="base">
                                        <p:cTn dur="1000"/>
                                        <p:tgtEl>
                                          <p:spTgt spid="259"/>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54"/>
                                        </p:tgtEl>
                                        <p:attrNameLst>
                                          <p:attrName>style.visibility</p:attrName>
                                        </p:attrNameLst>
                                      </p:cBhvr>
                                      <p:to>
                                        <p:strVal val="visible"/>
                                      </p:to>
                                    </p:set>
                                    <p:anim calcmode="lin" valueType="num">
                                      <p:cBhvr additive="base">
                                        <p:cTn dur="1000"/>
                                        <p:tgtEl>
                                          <p:spTgt spid="254"/>
                                        </p:tgtEl>
                                        <p:attrNameLst>
                                          <p:attrName>ppt_w</p:attrName>
                                        </p:attrNameLst>
                                      </p:cBhvr>
                                      <p:tavLst>
                                        <p:tav fmla="" tm="0">
                                          <p:val>
                                            <p:strVal val="0"/>
                                          </p:val>
                                        </p:tav>
                                        <p:tav fmla="" tm="100000">
                                          <p:val>
                                            <p:strVal val="#ppt_w"/>
                                          </p:val>
                                        </p:tav>
                                      </p:tavLst>
                                    </p:anim>
                                    <p:anim calcmode="lin" valueType="num">
                                      <p:cBhvr additive="base">
                                        <p:cTn dur="1000"/>
                                        <p:tgtEl>
                                          <p:spTgt spid="254"/>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5"/>
          <p:cNvSpPr/>
          <p:nvPr/>
        </p:nvSpPr>
        <p:spPr>
          <a:xfrm>
            <a:off x="0" y="203200"/>
            <a:ext cx="12192000" cy="601800"/>
          </a:xfrm>
          <a:prstGeom prst="rect">
            <a:avLst/>
          </a:prstGeom>
          <a:noFill/>
          <a:ln cap="flat" cmpd="sng" w="57150">
            <a:solidFill>
              <a:srgbClr val="FFD6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rgbClr val="00B0F0"/>
                </a:solidFill>
                <a:latin typeface="Comic Sans MS"/>
                <a:ea typeface="Comic Sans MS"/>
                <a:cs typeface="Comic Sans MS"/>
                <a:sym typeface="Comic Sans MS"/>
              </a:rPr>
              <a:t>this keyword in event handlers</a:t>
            </a:r>
            <a:endParaRPr b="1" sz="2000">
              <a:solidFill>
                <a:srgbClr val="00B0F0"/>
              </a:solidFill>
              <a:latin typeface="Comic Sans MS"/>
              <a:ea typeface="Comic Sans MS"/>
              <a:cs typeface="Comic Sans MS"/>
              <a:sym typeface="Comic Sans MS"/>
            </a:endParaRPr>
          </a:p>
        </p:txBody>
      </p:sp>
      <p:pic>
        <p:nvPicPr>
          <p:cNvPr id="275" name="Google Shape;275;p25"/>
          <p:cNvPicPr preferRelativeResize="0"/>
          <p:nvPr/>
        </p:nvPicPr>
        <p:blipFill rotWithShape="1">
          <a:blip r:embed="rId3">
            <a:alphaModFix/>
          </a:blip>
          <a:srcRect b="0" l="0" r="0" t="0"/>
          <a:stretch/>
        </p:blipFill>
        <p:spPr>
          <a:xfrm>
            <a:off x="2502275" y="1416799"/>
            <a:ext cx="6678083" cy="937250"/>
          </a:xfrm>
          <a:prstGeom prst="rect">
            <a:avLst/>
          </a:prstGeom>
          <a:noFill/>
          <a:ln>
            <a:noFill/>
          </a:ln>
        </p:spPr>
      </p:pic>
      <p:pic>
        <p:nvPicPr>
          <p:cNvPr id="276" name="Google Shape;276;p25"/>
          <p:cNvPicPr preferRelativeResize="0"/>
          <p:nvPr/>
        </p:nvPicPr>
        <p:blipFill rotWithShape="1">
          <a:blip r:embed="rId4">
            <a:alphaModFix/>
          </a:blip>
          <a:srcRect b="0" l="0" r="0" t="0"/>
          <a:stretch/>
        </p:blipFill>
        <p:spPr>
          <a:xfrm>
            <a:off x="752575" y="3702050"/>
            <a:ext cx="4970057" cy="1128427"/>
          </a:xfrm>
          <a:prstGeom prst="rect">
            <a:avLst/>
          </a:prstGeom>
          <a:noFill/>
          <a:ln>
            <a:noFill/>
          </a:ln>
        </p:spPr>
      </p:pic>
      <p:pic>
        <p:nvPicPr>
          <p:cNvPr id="277" name="Google Shape;277;p25"/>
          <p:cNvPicPr preferRelativeResize="0"/>
          <p:nvPr/>
        </p:nvPicPr>
        <p:blipFill rotWithShape="1">
          <a:blip r:embed="rId5">
            <a:alphaModFix/>
          </a:blip>
          <a:srcRect b="0" l="0" r="0" t="0"/>
          <a:stretch/>
        </p:blipFill>
        <p:spPr>
          <a:xfrm>
            <a:off x="6344125" y="3694738"/>
            <a:ext cx="5118101" cy="1143042"/>
          </a:xfrm>
          <a:prstGeom prst="rect">
            <a:avLst/>
          </a:prstGeom>
          <a:noFill/>
          <a:ln>
            <a:noFill/>
          </a:ln>
        </p:spPr>
      </p:pic>
      <p:sp>
        <p:nvSpPr>
          <p:cNvPr id="278" name="Google Shape;278;p25"/>
          <p:cNvSpPr/>
          <p:nvPr/>
        </p:nvSpPr>
        <p:spPr>
          <a:xfrm>
            <a:off x="1393200" y="3023325"/>
            <a:ext cx="3688800" cy="423000"/>
          </a:xfrm>
          <a:prstGeom prst="rect">
            <a:avLst/>
          </a:prstGeom>
          <a:noFill/>
          <a:ln cap="flat" cmpd="sng" w="5715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rgbClr val="00B0F0"/>
                </a:solidFill>
                <a:latin typeface="Comic Sans MS"/>
                <a:ea typeface="Comic Sans MS"/>
                <a:cs typeface="Comic Sans MS"/>
                <a:sym typeface="Comic Sans MS"/>
              </a:rPr>
              <a:t>before button click</a:t>
            </a:r>
            <a:endParaRPr b="1" sz="2000">
              <a:solidFill>
                <a:srgbClr val="00B0F0"/>
              </a:solidFill>
              <a:latin typeface="Comic Sans MS"/>
              <a:ea typeface="Comic Sans MS"/>
              <a:cs typeface="Comic Sans MS"/>
              <a:sym typeface="Comic Sans MS"/>
            </a:endParaRPr>
          </a:p>
        </p:txBody>
      </p:sp>
      <p:sp>
        <p:nvSpPr>
          <p:cNvPr id="279" name="Google Shape;279;p25"/>
          <p:cNvSpPr/>
          <p:nvPr/>
        </p:nvSpPr>
        <p:spPr>
          <a:xfrm>
            <a:off x="7058775" y="2965838"/>
            <a:ext cx="3688800" cy="423000"/>
          </a:xfrm>
          <a:prstGeom prst="rect">
            <a:avLst/>
          </a:prstGeom>
          <a:noFill/>
          <a:ln cap="flat" cmpd="sng" w="571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rgbClr val="00B050"/>
                </a:solidFill>
                <a:latin typeface="Comic Sans MS"/>
                <a:ea typeface="Comic Sans MS"/>
                <a:cs typeface="Comic Sans MS"/>
                <a:sym typeface="Comic Sans MS"/>
              </a:rPr>
              <a:t>after</a:t>
            </a:r>
            <a:r>
              <a:rPr b="1" lang="en-US" sz="2000">
                <a:solidFill>
                  <a:srgbClr val="00B050"/>
                </a:solidFill>
                <a:latin typeface="Comic Sans MS"/>
                <a:ea typeface="Comic Sans MS"/>
                <a:cs typeface="Comic Sans MS"/>
                <a:sym typeface="Comic Sans MS"/>
              </a:rPr>
              <a:t> button click</a:t>
            </a:r>
            <a:endParaRPr b="1" sz="2000">
              <a:solidFill>
                <a:srgbClr val="00B050"/>
              </a:solidFill>
              <a:latin typeface="Comic Sans MS"/>
              <a:ea typeface="Comic Sans MS"/>
              <a:cs typeface="Comic Sans MS"/>
              <a:sym typeface="Comic Sans MS"/>
            </a:endParaRPr>
          </a:p>
        </p:txBody>
      </p:sp>
      <p:pic>
        <p:nvPicPr>
          <p:cNvPr id="280" name="Google Shape;280;p25"/>
          <p:cNvPicPr preferRelativeResize="0"/>
          <p:nvPr/>
        </p:nvPicPr>
        <p:blipFill rotWithShape="1">
          <a:blip r:embed="rId6">
            <a:alphaModFix/>
          </a:blip>
          <a:srcRect b="0" l="0" r="0" t="0"/>
          <a:stretch/>
        </p:blipFill>
        <p:spPr>
          <a:xfrm>
            <a:off x="0" y="6269248"/>
            <a:ext cx="2730499" cy="58876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274"/>
                                        </p:tgtEl>
                                        <p:attrNameLst>
                                          <p:attrName>style.visibility</p:attrName>
                                        </p:attrNameLst>
                                      </p:cBhvr>
                                      <p:to>
                                        <p:strVal val="visible"/>
                                      </p:to>
                                    </p:set>
                                    <p:anim calcmode="lin" valueType="num">
                                      <p:cBhvr additive="base">
                                        <p:cTn dur="1000"/>
                                        <p:tgtEl>
                                          <p:spTgt spid="274"/>
                                        </p:tgtEl>
                                        <p:attrNameLst>
                                          <p:attrName>ppt_w</p:attrName>
                                        </p:attrNameLst>
                                      </p:cBhvr>
                                      <p:tavLst>
                                        <p:tav fmla="" tm="0">
                                          <p:val>
                                            <p:strVal val="0"/>
                                          </p:val>
                                        </p:tav>
                                        <p:tav fmla="" tm="100000">
                                          <p:val>
                                            <p:strVal val="#ppt_w"/>
                                          </p:val>
                                        </p:tav>
                                      </p:tavLst>
                                    </p:anim>
                                    <p:anim calcmode="lin" valueType="num">
                                      <p:cBhvr additive="base">
                                        <p:cTn dur="1000"/>
                                        <p:tgtEl>
                                          <p:spTgt spid="27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000"/>
                                        <p:tgtEl>
                                          <p:spTgt spid="2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000"/>
                                        <p:tgtEl>
                                          <p:spTgt spid="2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6"/>
          <p:cNvSpPr/>
          <p:nvPr/>
        </p:nvSpPr>
        <p:spPr>
          <a:xfrm>
            <a:off x="0" y="203200"/>
            <a:ext cx="12192000" cy="601800"/>
          </a:xfrm>
          <a:prstGeom prst="rect">
            <a:avLst/>
          </a:prstGeom>
          <a:noFill/>
          <a:ln cap="flat" cmpd="sng" w="57150">
            <a:solidFill>
              <a:srgbClr val="FFD6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rgbClr val="00B0F0"/>
                </a:solidFill>
                <a:latin typeface="Comic Sans MS"/>
                <a:ea typeface="Comic Sans MS"/>
                <a:cs typeface="Comic Sans MS"/>
                <a:sym typeface="Comic Sans MS"/>
              </a:rPr>
              <a:t>this keyword in (regular function VS arrow function)</a:t>
            </a:r>
            <a:endParaRPr b="1" sz="2000">
              <a:solidFill>
                <a:srgbClr val="00B0F0"/>
              </a:solidFill>
              <a:latin typeface="Comic Sans MS"/>
              <a:ea typeface="Comic Sans MS"/>
              <a:cs typeface="Comic Sans MS"/>
              <a:sym typeface="Comic Sans MS"/>
            </a:endParaRPr>
          </a:p>
        </p:txBody>
      </p:sp>
      <p:pic>
        <p:nvPicPr>
          <p:cNvPr id="286" name="Google Shape;286;p26"/>
          <p:cNvPicPr preferRelativeResize="0"/>
          <p:nvPr/>
        </p:nvPicPr>
        <p:blipFill rotWithShape="1">
          <a:blip r:embed="rId3">
            <a:alphaModFix/>
          </a:blip>
          <a:srcRect b="0" l="0" r="0" t="0"/>
          <a:stretch/>
        </p:blipFill>
        <p:spPr>
          <a:xfrm>
            <a:off x="1987950" y="988450"/>
            <a:ext cx="8860775" cy="5446700"/>
          </a:xfrm>
          <a:prstGeom prst="rect">
            <a:avLst/>
          </a:prstGeom>
          <a:noFill/>
          <a:ln>
            <a:noFill/>
          </a:ln>
        </p:spPr>
      </p:pic>
      <p:grpSp>
        <p:nvGrpSpPr>
          <p:cNvPr id="287" name="Google Shape;287;p26"/>
          <p:cNvGrpSpPr/>
          <p:nvPr/>
        </p:nvGrpSpPr>
        <p:grpSpPr>
          <a:xfrm>
            <a:off x="3469832" y="3523189"/>
            <a:ext cx="953662" cy="416080"/>
            <a:chOff x="2622269" y="4158711"/>
            <a:chExt cx="953662" cy="888300"/>
          </a:xfrm>
        </p:grpSpPr>
        <p:cxnSp>
          <p:nvCxnSpPr>
            <p:cNvPr id="288" name="Google Shape;288;p26"/>
            <p:cNvCxnSpPr/>
            <p:nvPr/>
          </p:nvCxnSpPr>
          <p:spPr>
            <a:xfrm rot="10800000">
              <a:off x="2977731" y="4158711"/>
              <a:ext cx="598200" cy="0"/>
            </a:xfrm>
            <a:prstGeom prst="straightConnector1">
              <a:avLst/>
            </a:prstGeom>
            <a:noFill/>
            <a:ln cap="flat" cmpd="sng" w="76200">
              <a:solidFill>
                <a:srgbClr val="FF0000"/>
              </a:solidFill>
              <a:prstDash val="solid"/>
              <a:miter lim="800000"/>
              <a:headEnd len="sm" w="sm" type="none"/>
              <a:tailEnd len="sm" w="sm" type="none"/>
            </a:ln>
          </p:spPr>
        </p:cxnSp>
        <p:cxnSp>
          <p:nvCxnSpPr>
            <p:cNvPr id="289" name="Google Shape;289;p26"/>
            <p:cNvCxnSpPr/>
            <p:nvPr/>
          </p:nvCxnSpPr>
          <p:spPr>
            <a:xfrm rot="10800000">
              <a:off x="2622269" y="5046917"/>
              <a:ext cx="948900" cy="0"/>
            </a:xfrm>
            <a:prstGeom prst="straightConnector1">
              <a:avLst/>
            </a:prstGeom>
            <a:noFill/>
            <a:ln cap="flat" cmpd="sng" w="76200">
              <a:solidFill>
                <a:srgbClr val="FF0000"/>
              </a:solidFill>
              <a:prstDash val="solid"/>
              <a:miter lim="800000"/>
              <a:headEnd len="sm" w="sm" type="none"/>
              <a:tailEnd len="sm" w="sm" type="none"/>
            </a:ln>
          </p:spPr>
        </p:cxnSp>
        <p:cxnSp>
          <p:nvCxnSpPr>
            <p:cNvPr id="290" name="Google Shape;290;p26"/>
            <p:cNvCxnSpPr/>
            <p:nvPr/>
          </p:nvCxnSpPr>
          <p:spPr>
            <a:xfrm>
              <a:off x="3545769" y="4158711"/>
              <a:ext cx="0" cy="888300"/>
            </a:xfrm>
            <a:prstGeom prst="straightConnector1">
              <a:avLst/>
            </a:prstGeom>
            <a:noFill/>
            <a:ln cap="flat" cmpd="sng" w="76200">
              <a:solidFill>
                <a:srgbClr val="FF0000"/>
              </a:solidFill>
              <a:prstDash val="solid"/>
              <a:miter lim="800000"/>
              <a:headEnd len="sm" w="sm" type="none"/>
              <a:tailEnd len="sm" w="sm" type="none"/>
            </a:ln>
          </p:spPr>
        </p:cxnSp>
      </p:grpSp>
      <p:grpSp>
        <p:nvGrpSpPr>
          <p:cNvPr id="291" name="Google Shape;291;p26"/>
          <p:cNvGrpSpPr/>
          <p:nvPr/>
        </p:nvGrpSpPr>
        <p:grpSpPr>
          <a:xfrm>
            <a:off x="4430667" y="4894789"/>
            <a:ext cx="953662" cy="416080"/>
            <a:chOff x="2622269" y="4158711"/>
            <a:chExt cx="953662" cy="888300"/>
          </a:xfrm>
        </p:grpSpPr>
        <p:cxnSp>
          <p:nvCxnSpPr>
            <p:cNvPr id="292" name="Google Shape;292;p26"/>
            <p:cNvCxnSpPr/>
            <p:nvPr/>
          </p:nvCxnSpPr>
          <p:spPr>
            <a:xfrm rot="10800000">
              <a:off x="2977731" y="4158711"/>
              <a:ext cx="598200" cy="0"/>
            </a:xfrm>
            <a:prstGeom prst="straightConnector1">
              <a:avLst/>
            </a:prstGeom>
            <a:noFill/>
            <a:ln cap="flat" cmpd="sng" w="76200">
              <a:solidFill>
                <a:srgbClr val="FF0000"/>
              </a:solidFill>
              <a:prstDash val="solid"/>
              <a:miter lim="800000"/>
              <a:headEnd len="sm" w="sm" type="none"/>
              <a:tailEnd len="sm" w="sm" type="none"/>
            </a:ln>
          </p:spPr>
        </p:cxnSp>
        <p:cxnSp>
          <p:nvCxnSpPr>
            <p:cNvPr id="293" name="Google Shape;293;p26"/>
            <p:cNvCxnSpPr/>
            <p:nvPr/>
          </p:nvCxnSpPr>
          <p:spPr>
            <a:xfrm rot="10800000">
              <a:off x="2622269" y="5046917"/>
              <a:ext cx="948900" cy="0"/>
            </a:xfrm>
            <a:prstGeom prst="straightConnector1">
              <a:avLst/>
            </a:prstGeom>
            <a:noFill/>
            <a:ln cap="flat" cmpd="sng" w="76200">
              <a:solidFill>
                <a:srgbClr val="FF0000"/>
              </a:solidFill>
              <a:prstDash val="solid"/>
              <a:miter lim="800000"/>
              <a:headEnd len="sm" w="sm" type="none"/>
              <a:tailEnd len="sm" w="sm" type="none"/>
            </a:ln>
          </p:spPr>
        </p:cxnSp>
        <p:cxnSp>
          <p:nvCxnSpPr>
            <p:cNvPr id="294" name="Google Shape;294;p26"/>
            <p:cNvCxnSpPr/>
            <p:nvPr/>
          </p:nvCxnSpPr>
          <p:spPr>
            <a:xfrm>
              <a:off x="3545769" y="4158711"/>
              <a:ext cx="0" cy="888300"/>
            </a:xfrm>
            <a:prstGeom prst="straightConnector1">
              <a:avLst/>
            </a:prstGeom>
            <a:noFill/>
            <a:ln cap="flat" cmpd="sng" w="76200">
              <a:solidFill>
                <a:srgbClr val="FF0000"/>
              </a:solidFill>
              <a:prstDash val="solid"/>
              <a:miter lim="800000"/>
              <a:headEnd len="sm" w="sm" type="none"/>
              <a:tailEnd len="sm" w="sm" type="none"/>
            </a:ln>
          </p:spPr>
        </p:cxnSp>
      </p:grpSp>
      <p:grpSp>
        <p:nvGrpSpPr>
          <p:cNvPr id="295" name="Google Shape;295;p26"/>
          <p:cNvGrpSpPr/>
          <p:nvPr/>
        </p:nvGrpSpPr>
        <p:grpSpPr>
          <a:xfrm>
            <a:off x="1758964" y="3938908"/>
            <a:ext cx="949038" cy="512016"/>
            <a:chOff x="2622131" y="4158711"/>
            <a:chExt cx="949038" cy="888300"/>
          </a:xfrm>
        </p:grpSpPr>
        <p:cxnSp>
          <p:nvCxnSpPr>
            <p:cNvPr id="296" name="Google Shape;296;p26"/>
            <p:cNvCxnSpPr/>
            <p:nvPr/>
          </p:nvCxnSpPr>
          <p:spPr>
            <a:xfrm rot="10800000">
              <a:off x="2622131" y="4158711"/>
              <a:ext cx="598200" cy="0"/>
            </a:xfrm>
            <a:prstGeom prst="straightConnector1">
              <a:avLst/>
            </a:prstGeom>
            <a:noFill/>
            <a:ln cap="flat" cmpd="sng" w="76200">
              <a:solidFill>
                <a:srgbClr val="00B050"/>
              </a:solidFill>
              <a:prstDash val="solid"/>
              <a:miter lim="800000"/>
              <a:headEnd len="sm" w="sm" type="none"/>
              <a:tailEnd len="sm" w="sm" type="none"/>
            </a:ln>
          </p:spPr>
        </p:cxnSp>
        <p:cxnSp>
          <p:nvCxnSpPr>
            <p:cNvPr id="297" name="Google Shape;297;p26"/>
            <p:cNvCxnSpPr/>
            <p:nvPr/>
          </p:nvCxnSpPr>
          <p:spPr>
            <a:xfrm rot="10800000">
              <a:off x="2622269" y="5046917"/>
              <a:ext cx="948900" cy="0"/>
            </a:xfrm>
            <a:prstGeom prst="straightConnector1">
              <a:avLst/>
            </a:prstGeom>
            <a:noFill/>
            <a:ln cap="flat" cmpd="sng" w="76200">
              <a:solidFill>
                <a:srgbClr val="00B050"/>
              </a:solidFill>
              <a:prstDash val="solid"/>
              <a:miter lim="800000"/>
              <a:headEnd len="sm" w="sm" type="none"/>
              <a:tailEnd len="sm" w="sm" type="none"/>
            </a:ln>
          </p:spPr>
        </p:cxnSp>
        <p:cxnSp>
          <p:nvCxnSpPr>
            <p:cNvPr id="298" name="Google Shape;298;p26"/>
            <p:cNvCxnSpPr/>
            <p:nvPr/>
          </p:nvCxnSpPr>
          <p:spPr>
            <a:xfrm>
              <a:off x="2660266" y="4158711"/>
              <a:ext cx="0" cy="888300"/>
            </a:xfrm>
            <a:prstGeom prst="straightConnector1">
              <a:avLst/>
            </a:prstGeom>
            <a:noFill/>
            <a:ln cap="flat" cmpd="sng" w="76200">
              <a:solidFill>
                <a:srgbClr val="00B050"/>
              </a:solidFill>
              <a:prstDash val="solid"/>
              <a:miter lim="800000"/>
              <a:headEnd len="sm" w="sm" type="none"/>
              <a:tailEnd len="sm" w="sm" type="none"/>
            </a:ln>
          </p:spPr>
        </p:cxnSp>
      </p:grpSp>
      <p:grpSp>
        <p:nvGrpSpPr>
          <p:cNvPr id="299" name="Google Shape;299;p26"/>
          <p:cNvGrpSpPr/>
          <p:nvPr/>
        </p:nvGrpSpPr>
        <p:grpSpPr>
          <a:xfrm>
            <a:off x="1752180" y="5243758"/>
            <a:ext cx="949038" cy="512016"/>
            <a:chOff x="2622131" y="4158711"/>
            <a:chExt cx="949038" cy="888300"/>
          </a:xfrm>
        </p:grpSpPr>
        <p:cxnSp>
          <p:nvCxnSpPr>
            <p:cNvPr id="300" name="Google Shape;300;p26"/>
            <p:cNvCxnSpPr/>
            <p:nvPr/>
          </p:nvCxnSpPr>
          <p:spPr>
            <a:xfrm rot="10800000">
              <a:off x="2622131" y="4158711"/>
              <a:ext cx="598200" cy="0"/>
            </a:xfrm>
            <a:prstGeom prst="straightConnector1">
              <a:avLst/>
            </a:prstGeom>
            <a:noFill/>
            <a:ln cap="flat" cmpd="sng" w="76200">
              <a:solidFill>
                <a:srgbClr val="00B050"/>
              </a:solidFill>
              <a:prstDash val="solid"/>
              <a:miter lim="800000"/>
              <a:headEnd len="sm" w="sm" type="none"/>
              <a:tailEnd len="sm" w="sm" type="none"/>
            </a:ln>
          </p:spPr>
        </p:cxnSp>
        <p:cxnSp>
          <p:nvCxnSpPr>
            <p:cNvPr id="301" name="Google Shape;301;p26"/>
            <p:cNvCxnSpPr/>
            <p:nvPr/>
          </p:nvCxnSpPr>
          <p:spPr>
            <a:xfrm rot="10800000">
              <a:off x="2622269" y="5046917"/>
              <a:ext cx="948900" cy="0"/>
            </a:xfrm>
            <a:prstGeom prst="straightConnector1">
              <a:avLst/>
            </a:prstGeom>
            <a:noFill/>
            <a:ln cap="flat" cmpd="sng" w="76200">
              <a:solidFill>
                <a:srgbClr val="00B050"/>
              </a:solidFill>
              <a:prstDash val="solid"/>
              <a:miter lim="800000"/>
              <a:headEnd len="sm" w="sm" type="none"/>
              <a:tailEnd len="sm" w="sm" type="none"/>
            </a:ln>
          </p:spPr>
        </p:cxnSp>
        <p:cxnSp>
          <p:nvCxnSpPr>
            <p:cNvPr id="302" name="Google Shape;302;p26"/>
            <p:cNvCxnSpPr/>
            <p:nvPr/>
          </p:nvCxnSpPr>
          <p:spPr>
            <a:xfrm>
              <a:off x="2660266" y="4158711"/>
              <a:ext cx="0" cy="888300"/>
            </a:xfrm>
            <a:prstGeom prst="straightConnector1">
              <a:avLst/>
            </a:prstGeom>
            <a:noFill/>
            <a:ln cap="flat" cmpd="sng" w="76200">
              <a:solidFill>
                <a:srgbClr val="00B050"/>
              </a:solidFill>
              <a:prstDash val="solid"/>
              <a:miter lim="800000"/>
              <a:headEnd len="sm" w="sm" type="none"/>
              <a:tailEnd len="sm" w="sm" type="none"/>
            </a:ln>
          </p:spPr>
        </p:cxnSp>
      </p:grpSp>
      <p:pic>
        <p:nvPicPr>
          <p:cNvPr id="303" name="Google Shape;303;p26"/>
          <p:cNvPicPr preferRelativeResize="0"/>
          <p:nvPr/>
        </p:nvPicPr>
        <p:blipFill rotWithShape="1">
          <a:blip r:embed="rId4">
            <a:alphaModFix/>
          </a:blip>
          <a:srcRect b="0" l="0" r="0" t="0"/>
          <a:stretch/>
        </p:blipFill>
        <p:spPr>
          <a:xfrm>
            <a:off x="0" y="6269248"/>
            <a:ext cx="2730499" cy="58876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285"/>
                                        </p:tgtEl>
                                        <p:attrNameLst>
                                          <p:attrName>style.visibility</p:attrName>
                                        </p:attrNameLst>
                                      </p:cBhvr>
                                      <p:to>
                                        <p:strVal val="visible"/>
                                      </p:to>
                                    </p:set>
                                    <p:anim calcmode="lin" valueType="num">
                                      <p:cBhvr additive="base">
                                        <p:cTn dur="1000"/>
                                        <p:tgtEl>
                                          <p:spTgt spid="285"/>
                                        </p:tgtEl>
                                        <p:attrNameLst>
                                          <p:attrName>ppt_w</p:attrName>
                                        </p:attrNameLst>
                                      </p:cBhvr>
                                      <p:tavLst>
                                        <p:tav fmla="" tm="0">
                                          <p:val>
                                            <p:strVal val="0"/>
                                          </p:val>
                                        </p:tav>
                                        <p:tav fmla="" tm="100000">
                                          <p:val>
                                            <p:strVal val="#ppt_w"/>
                                          </p:val>
                                        </p:tav>
                                      </p:tavLst>
                                    </p:anim>
                                    <p:anim calcmode="lin" valueType="num">
                                      <p:cBhvr additive="base">
                                        <p:cTn dur="1000"/>
                                        <p:tgtEl>
                                          <p:spTgt spid="28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000"/>
                                        <p:tgtEl>
                                          <p:spTgt spid="2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7"/>
          <p:cNvSpPr/>
          <p:nvPr/>
        </p:nvSpPr>
        <p:spPr>
          <a:xfrm>
            <a:off x="0" y="203200"/>
            <a:ext cx="12192000" cy="618300"/>
          </a:xfrm>
          <a:prstGeom prst="rect">
            <a:avLst/>
          </a:prstGeom>
          <a:noFill/>
          <a:ln cap="flat" cmpd="sng" w="57150">
            <a:solidFill>
              <a:srgbClr val="FFD6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rgbClr val="00B0F0"/>
                </a:solidFill>
                <a:latin typeface="Comic Sans MS"/>
                <a:ea typeface="Comic Sans MS"/>
                <a:cs typeface="Comic Sans MS"/>
                <a:sym typeface="Comic Sans MS"/>
              </a:rPr>
              <a:t>So, w</a:t>
            </a:r>
            <a:r>
              <a:rPr b="1" lang="en-US" sz="2000">
                <a:solidFill>
                  <a:srgbClr val="00B0F0"/>
                </a:solidFill>
                <a:latin typeface="Comic Sans MS"/>
                <a:ea typeface="Comic Sans MS"/>
                <a:cs typeface="Comic Sans MS"/>
                <a:sym typeface="Comic Sans MS"/>
              </a:rPr>
              <a:t>hat is “this” in JS?</a:t>
            </a:r>
            <a:endParaRPr b="1" sz="2000">
              <a:solidFill>
                <a:srgbClr val="00B0F0"/>
              </a:solidFill>
              <a:latin typeface="Comic Sans MS"/>
              <a:ea typeface="Comic Sans MS"/>
              <a:cs typeface="Comic Sans MS"/>
              <a:sym typeface="Comic Sans MS"/>
            </a:endParaRPr>
          </a:p>
        </p:txBody>
      </p:sp>
      <p:sp>
        <p:nvSpPr>
          <p:cNvPr id="309" name="Google Shape;309;p27"/>
          <p:cNvSpPr/>
          <p:nvPr/>
        </p:nvSpPr>
        <p:spPr>
          <a:xfrm>
            <a:off x="663300" y="1145900"/>
            <a:ext cx="10865400" cy="10773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2000">
                <a:solidFill>
                  <a:schemeClr val="dk1"/>
                </a:solidFill>
                <a:latin typeface="Comic Sans MS"/>
                <a:ea typeface="Comic Sans MS"/>
                <a:cs typeface="Comic Sans MS"/>
                <a:sym typeface="Comic Sans MS"/>
              </a:rPr>
              <a:t>In JavaScript, the this keyword refers to an </a:t>
            </a:r>
            <a:r>
              <a:rPr b="1" lang="en-US" sz="2000">
                <a:solidFill>
                  <a:schemeClr val="dk1"/>
                </a:solidFill>
                <a:latin typeface="Comic Sans MS"/>
                <a:ea typeface="Comic Sans MS"/>
                <a:cs typeface="Comic Sans MS"/>
                <a:sym typeface="Comic Sans MS"/>
              </a:rPr>
              <a:t>object</a:t>
            </a:r>
            <a:r>
              <a:rPr lang="en-US" sz="2000">
                <a:solidFill>
                  <a:schemeClr val="dk1"/>
                </a:solidFill>
                <a:latin typeface="Comic Sans MS"/>
                <a:ea typeface="Comic Sans MS"/>
                <a:cs typeface="Comic Sans MS"/>
                <a:sym typeface="Comic Sans MS"/>
              </a:rPr>
              <a:t>, it’s not any variable. We can not change the value of it. </a:t>
            </a:r>
            <a:r>
              <a:rPr b="1" lang="en-US" sz="2000">
                <a:solidFill>
                  <a:schemeClr val="dk1"/>
                </a:solidFill>
                <a:latin typeface="Comic Sans MS"/>
                <a:ea typeface="Comic Sans MS"/>
                <a:cs typeface="Comic Sans MS"/>
                <a:sym typeface="Comic Sans MS"/>
              </a:rPr>
              <a:t>Which</a:t>
            </a:r>
            <a:r>
              <a:rPr lang="en-US" sz="2000">
                <a:solidFill>
                  <a:schemeClr val="dk1"/>
                </a:solidFill>
                <a:latin typeface="Comic Sans MS"/>
                <a:ea typeface="Comic Sans MS"/>
                <a:cs typeface="Comic Sans MS"/>
                <a:sym typeface="Comic Sans MS"/>
              </a:rPr>
              <a:t> object depends on how this is being invoked (used or called).</a:t>
            </a:r>
            <a:endParaRPr sz="1800">
              <a:latin typeface="Comic Sans MS"/>
              <a:ea typeface="Comic Sans MS"/>
              <a:cs typeface="Comic Sans MS"/>
              <a:sym typeface="Comic Sans MS"/>
            </a:endParaRPr>
          </a:p>
          <a:p>
            <a:pPr indent="0" lvl="0" marL="0" marR="0" rtl="0" algn="just">
              <a:spcBef>
                <a:spcPts val="0"/>
              </a:spcBef>
              <a:spcAft>
                <a:spcPts val="0"/>
              </a:spcAft>
              <a:buNone/>
            </a:pPr>
            <a:r>
              <a:t/>
            </a:r>
            <a:endParaRPr sz="1800">
              <a:solidFill>
                <a:schemeClr val="dk1"/>
              </a:solidFill>
              <a:latin typeface="Comic Sans MS"/>
              <a:ea typeface="Comic Sans MS"/>
              <a:cs typeface="Comic Sans MS"/>
              <a:sym typeface="Comic Sans MS"/>
            </a:endParaRPr>
          </a:p>
          <a:p>
            <a:pPr indent="0" lvl="0" marL="0" marR="0" rtl="0" algn="just">
              <a:spcBef>
                <a:spcPts val="0"/>
              </a:spcBef>
              <a:spcAft>
                <a:spcPts val="0"/>
              </a:spcAft>
              <a:buNone/>
            </a:pPr>
            <a:r>
              <a:rPr lang="en-US" sz="1800">
                <a:solidFill>
                  <a:schemeClr val="dk1"/>
                </a:solidFill>
                <a:latin typeface="Comic Sans MS"/>
                <a:ea typeface="Comic Sans MS"/>
                <a:cs typeface="Comic Sans MS"/>
                <a:sym typeface="Comic Sans MS"/>
              </a:rPr>
              <a:t>The this keyword refers to different objects depending on how it is used:</a:t>
            </a:r>
            <a:endParaRPr sz="1600">
              <a:latin typeface="Comic Sans MS"/>
              <a:ea typeface="Comic Sans MS"/>
              <a:cs typeface="Comic Sans MS"/>
              <a:sym typeface="Comic Sans MS"/>
            </a:endParaRPr>
          </a:p>
        </p:txBody>
      </p:sp>
      <p:sp>
        <p:nvSpPr>
          <p:cNvPr id="310" name="Google Shape;310;p27"/>
          <p:cNvSpPr/>
          <p:nvPr/>
        </p:nvSpPr>
        <p:spPr>
          <a:xfrm>
            <a:off x="1610775" y="2547600"/>
            <a:ext cx="8578800" cy="1754400"/>
          </a:xfrm>
          <a:prstGeom prst="rect">
            <a:avLst/>
          </a:prstGeom>
          <a:noFill/>
          <a:ln>
            <a:noFill/>
          </a:ln>
        </p:spPr>
        <p:txBody>
          <a:bodyPr anchorCtr="0" anchor="t" bIns="45700" lIns="91425" spcFirstLastPara="1" rIns="91425" wrap="square" tIns="45700">
            <a:noAutofit/>
          </a:bodyPr>
          <a:lstStyle/>
          <a:p>
            <a:pPr indent="-298450" lvl="1" marL="742950" marR="0" rtl="0" algn="l">
              <a:spcBef>
                <a:spcPts val="0"/>
              </a:spcBef>
              <a:spcAft>
                <a:spcPts val="0"/>
              </a:spcAft>
              <a:buClr>
                <a:srgbClr val="9900FF"/>
              </a:buClr>
              <a:buSzPts val="2000"/>
              <a:buFont typeface="Noto Sans Symbols"/>
              <a:buChar char="⮚"/>
            </a:pPr>
            <a:r>
              <a:rPr b="1" i="0" lang="en-US" sz="2000" u="none" cap="none" strike="noStrike">
                <a:solidFill>
                  <a:srgbClr val="9900FF"/>
                </a:solidFill>
                <a:latin typeface="Comic Sans MS"/>
                <a:ea typeface="Comic Sans MS"/>
                <a:cs typeface="Comic Sans MS"/>
                <a:sym typeface="Comic Sans MS"/>
              </a:rPr>
              <a:t>In an object method, this refers to the object.</a:t>
            </a:r>
            <a:endParaRPr b="1" i="0" sz="2000" u="none" cap="none" strike="noStrike">
              <a:solidFill>
                <a:srgbClr val="9900FF"/>
              </a:solidFill>
              <a:latin typeface="Comic Sans MS"/>
              <a:ea typeface="Comic Sans MS"/>
              <a:cs typeface="Comic Sans MS"/>
              <a:sym typeface="Comic Sans MS"/>
            </a:endParaRPr>
          </a:p>
          <a:p>
            <a:pPr indent="0" lvl="0" marL="914400" marR="0" rtl="0" algn="l">
              <a:spcBef>
                <a:spcPts val="0"/>
              </a:spcBef>
              <a:spcAft>
                <a:spcPts val="0"/>
              </a:spcAft>
              <a:buNone/>
            </a:pPr>
            <a:r>
              <a:t/>
            </a:r>
            <a:endParaRPr b="1" sz="2000">
              <a:solidFill>
                <a:schemeClr val="dk1"/>
              </a:solidFill>
              <a:latin typeface="Comic Sans MS"/>
              <a:ea typeface="Comic Sans MS"/>
              <a:cs typeface="Comic Sans MS"/>
              <a:sym typeface="Comic Sans MS"/>
            </a:endParaRPr>
          </a:p>
          <a:p>
            <a:pPr indent="-298450" lvl="1" marL="742950" marR="0" rtl="0" algn="l">
              <a:spcBef>
                <a:spcPts val="0"/>
              </a:spcBef>
              <a:spcAft>
                <a:spcPts val="0"/>
              </a:spcAft>
              <a:buClr>
                <a:srgbClr val="4A86E8"/>
              </a:buClr>
              <a:buSzPts val="2000"/>
              <a:buFont typeface="Noto Sans Symbols"/>
              <a:buChar char="⮚"/>
            </a:pPr>
            <a:r>
              <a:rPr b="1" i="0" lang="en-US" sz="2000" u="none" cap="none" strike="noStrike">
                <a:solidFill>
                  <a:srgbClr val="4A86E8"/>
                </a:solidFill>
                <a:latin typeface="Comic Sans MS"/>
                <a:ea typeface="Comic Sans MS"/>
                <a:cs typeface="Comic Sans MS"/>
                <a:sym typeface="Comic Sans MS"/>
              </a:rPr>
              <a:t>Alone, this refers to the global object.</a:t>
            </a:r>
            <a:endParaRPr b="1" i="0" sz="2000" u="none" cap="none" strike="noStrike">
              <a:solidFill>
                <a:srgbClr val="4A86E8"/>
              </a:solidFill>
              <a:latin typeface="Comic Sans MS"/>
              <a:ea typeface="Comic Sans MS"/>
              <a:cs typeface="Comic Sans MS"/>
              <a:sym typeface="Comic Sans MS"/>
            </a:endParaRPr>
          </a:p>
          <a:p>
            <a:pPr indent="0" lvl="0" marL="914400" marR="0" rtl="0" algn="l">
              <a:spcBef>
                <a:spcPts val="0"/>
              </a:spcBef>
              <a:spcAft>
                <a:spcPts val="0"/>
              </a:spcAft>
              <a:buNone/>
            </a:pPr>
            <a:r>
              <a:t/>
            </a:r>
            <a:endParaRPr b="1" sz="2000">
              <a:solidFill>
                <a:schemeClr val="dk1"/>
              </a:solidFill>
              <a:latin typeface="Comic Sans MS"/>
              <a:ea typeface="Comic Sans MS"/>
              <a:cs typeface="Comic Sans MS"/>
              <a:sym typeface="Comic Sans MS"/>
            </a:endParaRPr>
          </a:p>
          <a:p>
            <a:pPr indent="-298450" lvl="1" marL="742950" marR="0" rtl="0" algn="l">
              <a:spcBef>
                <a:spcPts val="0"/>
              </a:spcBef>
              <a:spcAft>
                <a:spcPts val="0"/>
              </a:spcAft>
              <a:buClr>
                <a:srgbClr val="C55A11"/>
              </a:buClr>
              <a:buSzPts val="2000"/>
              <a:buFont typeface="Noto Sans Symbols"/>
              <a:buChar char="⮚"/>
            </a:pPr>
            <a:r>
              <a:rPr b="1" i="0" lang="en-US" sz="2000" u="none" cap="none" strike="noStrike">
                <a:solidFill>
                  <a:srgbClr val="C55A11"/>
                </a:solidFill>
                <a:latin typeface="Comic Sans MS"/>
                <a:ea typeface="Comic Sans MS"/>
                <a:cs typeface="Comic Sans MS"/>
                <a:sym typeface="Comic Sans MS"/>
              </a:rPr>
              <a:t>In a function, this refers to the global object.</a:t>
            </a:r>
            <a:endParaRPr b="1" i="0" sz="2000" u="none" cap="none" strike="noStrike">
              <a:solidFill>
                <a:srgbClr val="C55A11"/>
              </a:solidFill>
              <a:latin typeface="Comic Sans MS"/>
              <a:ea typeface="Comic Sans MS"/>
              <a:cs typeface="Comic Sans MS"/>
              <a:sym typeface="Comic Sans MS"/>
            </a:endParaRPr>
          </a:p>
          <a:p>
            <a:pPr indent="0" lvl="0" marL="914400" marR="0" rtl="0" algn="l">
              <a:spcBef>
                <a:spcPts val="0"/>
              </a:spcBef>
              <a:spcAft>
                <a:spcPts val="0"/>
              </a:spcAft>
              <a:buNone/>
            </a:pPr>
            <a:r>
              <a:t/>
            </a:r>
            <a:endParaRPr b="1" sz="2000">
              <a:solidFill>
                <a:schemeClr val="dk1"/>
              </a:solidFill>
              <a:latin typeface="Comic Sans MS"/>
              <a:ea typeface="Comic Sans MS"/>
              <a:cs typeface="Comic Sans MS"/>
              <a:sym typeface="Comic Sans MS"/>
            </a:endParaRPr>
          </a:p>
          <a:p>
            <a:pPr indent="-298450" lvl="1" marL="742950" marR="0" rtl="0" algn="l">
              <a:spcBef>
                <a:spcPts val="0"/>
              </a:spcBef>
              <a:spcAft>
                <a:spcPts val="0"/>
              </a:spcAft>
              <a:buClr>
                <a:srgbClr val="42719B"/>
              </a:buClr>
              <a:buSzPts val="2000"/>
              <a:buFont typeface="Noto Sans Symbols"/>
              <a:buChar char="⮚"/>
            </a:pPr>
            <a:r>
              <a:rPr b="1" i="0" lang="en-US" sz="2000" u="none" cap="none" strike="noStrike">
                <a:solidFill>
                  <a:srgbClr val="42719B"/>
                </a:solidFill>
                <a:latin typeface="Comic Sans MS"/>
                <a:ea typeface="Comic Sans MS"/>
                <a:cs typeface="Comic Sans MS"/>
                <a:sym typeface="Comic Sans MS"/>
              </a:rPr>
              <a:t>In an event, this refers to the element that received the event.</a:t>
            </a:r>
            <a:endParaRPr b="1" i="0" sz="2000" u="none" cap="none" strike="noStrike">
              <a:solidFill>
                <a:srgbClr val="42719B"/>
              </a:solidFill>
              <a:latin typeface="Comic Sans MS"/>
              <a:ea typeface="Comic Sans MS"/>
              <a:cs typeface="Comic Sans MS"/>
              <a:sym typeface="Comic Sans MS"/>
            </a:endParaRPr>
          </a:p>
          <a:p>
            <a:pPr indent="0" lvl="0" marL="914400" marR="0" rtl="0" algn="l">
              <a:spcBef>
                <a:spcPts val="0"/>
              </a:spcBef>
              <a:spcAft>
                <a:spcPts val="0"/>
              </a:spcAft>
              <a:buNone/>
            </a:pPr>
            <a:r>
              <a:t/>
            </a:r>
            <a:endParaRPr b="1" sz="2000">
              <a:solidFill>
                <a:schemeClr val="dk1"/>
              </a:solidFill>
              <a:latin typeface="Comic Sans MS"/>
              <a:ea typeface="Comic Sans MS"/>
              <a:cs typeface="Comic Sans MS"/>
              <a:sym typeface="Comic Sans MS"/>
            </a:endParaRPr>
          </a:p>
          <a:p>
            <a:pPr indent="-298450" lvl="1" marL="742950" marR="0" rtl="0" algn="l">
              <a:spcBef>
                <a:spcPts val="0"/>
              </a:spcBef>
              <a:spcAft>
                <a:spcPts val="0"/>
              </a:spcAft>
              <a:buClr>
                <a:schemeClr val="accent6"/>
              </a:buClr>
              <a:buSzPts val="2000"/>
              <a:buFont typeface="Noto Sans Symbols"/>
              <a:buChar char="⮚"/>
            </a:pPr>
            <a:r>
              <a:rPr b="1" i="0" lang="en-US" sz="2000" u="none" cap="none" strike="noStrike">
                <a:solidFill>
                  <a:schemeClr val="accent6"/>
                </a:solidFill>
                <a:latin typeface="Comic Sans MS"/>
                <a:ea typeface="Comic Sans MS"/>
                <a:cs typeface="Comic Sans MS"/>
                <a:sym typeface="Comic Sans MS"/>
              </a:rPr>
              <a:t>Methods like call(), apply(), and bind() can refer this to any object.</a:t>
            </a:r>
            <a:endParaRPr b="1" sz="1600">
              <a:solidFill>
                <a:schemeClr val="accent6"/>
              </a:solidFill>
              <a:latin typeface="Comic Sans MS"/>
              <a:ea typeface="Comic Sans MS"/>
              <a:cs typeface="Comic Sans MS"/>
              <a:sym typeface="Comic Sans MS"/>
            </a:endParaRPr>
          </a:p>
          <a:p>
            <a:pPr indent="-171450" lvl="1" marL="742950" marR="0" rtl="0" algn="l">
              <a:spcBef>
                <a:spcPts val="0"/>
              </a:spcBef>
              <a:spcAft>
                <a:spcPts val="0"/>
              </a:spcAft>
              <a:buClr>
                <a:schemeClr val="dk1"/>
              </a:buClr>
              <a:buSzPts val="1800"/>
              <a:buFont typeface="Noto Sans Symbols"/>
              <a:buNone/>
            </a:pPr>
            <a:r>
              <a:t/>
            </a:r>
            <a:endParaRPr b="1" i="0" sz="2000" u="none" cap="none" strike="noStrike">
              <a:solidFill>
                <a:schemeClr val="dk1"/>
              </a:solidFill>
              <a:latin typeface="Comic Sans MS"/>
              <a:ea typeface="Comic Sans MS"/>
              <a:cs typeface="Comic Sans MS"/>
              <a:sym typeface="Comic Sans MS"/>
            </a:endParaRPr>
          </a:p>
        </p:txBody>
      </p:sp>
      <p:sp>
        <p:nvSpPr>
          <p:cNvPr id="311" name="Google Shape;311;p27"/>
          <p:cNvSpPr/>
          <p:nvPr/>
        </p:nvSpPr>
        <p:spPr>
          <a:xfrm>
            <a:off x="10189572" y="6488668"/>
            <a:ext cx="204254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Ref: w3schools.com</a:t>
            </a:r>
            <a:endParaRPr sz="1800">
              <a:solidFill>
                <a:schemeClr val="dk1"/>
              </a:solidFill>
              <a:latin typeface="Calibri"/>
              <a:ea typeface="Calibri"/>
              <a:cs typeface="Calibri"/>
              <a:sym typeface="Calibri"/>
            </a:endParaRPr>
          </a:p>
        </p:txBody>
      </p:sp>
      <p:pic>
        <p:nvPicPr>
          <p:cNvPr id="312" name="Google Shape;312;p27"/>
          <p:cNvPicPr preferRelativeResize="0"/>
          <p:nvPr/>
        </p:nvPicPr>
        <p:blipFill rotWithShape="1">
          <a:blip r:embed="rId3">
            <a:alphaModFix/>
          </a:blip>
          <a:srcRect b="0" l="0" r="0" t="0"/>
          <a:stretch/>
        </p:blipFill>
        <p:spPr>
          <a:xfrm>
            <a:off x="0" y="6269248"/>
            <a:ext cx="2730499" cy="58876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308"/>
                                        </p:tgtEl>
                                        <p:attrNameLst>
                                          <p:attrName>style.visibility</p:attrName>
                                        </p:attrNameLst>
                                      </p:cBhvr>
                                      <p:to>
                                        <p:strVal val="visible"/>
                                      </p:to>
                                    </p:set>
                                    <p:anim calcmode="lin" valueType="num">
                                      <p:cBhvr additive="base">
                                        <p:cTn dur="1000"/>
                                        <p:tgtEl>
                                          <p:spTgt spid="308"/>
                                        </p:tgtEl>
                                        <p:attrNameLst>
                                          <p:attrName>ppt_w</p:attrName>
                                        </p:attrNameLst>
                                      </p:cBhvr>
                                      <p:tavLst>
                                        <p:tav fmla="" tm="0">
                                          <p:val>
                                            <p:strVal val="0"/>
                                          </p:val>
                                        </p:tav>
                                        <p:tav fmla="" tm="100000">
                                          <p:val>
                                            <p:strVal val="#ppt_w"/>
                                          </p:val>
                                        </p:tav>
                                      </p:tavLst>
                                    </p:anim>
                                    <p:anim calcmode="lin" valueType="num">
                                      <p:cBhvr additive="base">
                                        <p:cTn dur="1000"/>
                                        <p:tgtEl>
                                          <p:spTgt spid="30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09"/>
                                        </p:tgtEl>
                                        <p:attrNameLst>
                                          <p:attrName>style.visibility</p:attrName>
                                        </p:attrNameLst>
                                      </p:cBhvr>
                                      <p:to>
                                        <p:strVal val="visible"/>
                                      </p:to>
                                    </p:set>
                                    <p:anim calcmode="lin" valueType="num">
                                      <p:cBhvr additive="base">
                                        <p:cTn dur="1000"/>
                                        <p:tgtEl>
                                          <p:spTgt spid="309"/>
                                        </p:tgtEl>
                                        <p:attrNameLst>
                                          <p:attrName>ppt_w</p:attrName>
                                        </p:attrNameLst>
                                      </p:cBhvr>
                                      <p:tavLst>
                                        <p:tav fmla="" tm="0">
                                          <p:val>
                                            <p:strVal val="0"/>
                                          </p:val>
                                        </p:tav>
                                        <p:tav fmla="" tm="100000">
                                          <p:val>
                                            <p:strVal val="#ppt_w"/>
                                          </p:val>
                                        </p:tav>
                                      </p:tavLst>
                                    </p:anim>
                                    <p:anim calcmode="lin" valueType="num">
                                      <p:cBhvr additive="base">
                                        <p:cTn dur="1000"/>
                                        <p:tgtEl>
                                          <p:spTgt spid="30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28"/>
          <p:cNvPicPr preferRelativeResize="0"/>
          <p:nvPr/>
        </p:nvPicPr>
        <p:blipFill rotWithShape="1">
          <a:blip r:embed="rId3">
            <a:alphaModFix amt="85000"/>
          </a:blip>
          <a:srcRect b="5078" l="0" r="1273" t="0"/>
          <a:stretch/>
        </p:blipFill>
        <p:spPr>
          <a:xfrm>
            <a:off x="1595976" y="739320"/>
            <a:ext cx="7066018" cy="4353309"/>
          </a:xfrm>
          <a:prstGeom prst="rect">
            <a:avLst/>
          </a:prstGeom>
          <a:noFill/>
          <a:ln>
            <a:noFill/>
          </a:ln>
        </p:spPr>
      </p:pic>
      <p:sp>
        <p:nvSpPr>
          <p:cNvPr id="318" name="Google Shape;318;p28"/>
          <p:cNvSpPr txBox="1"/>
          <p:nvPr/>
        </p:nvSpPr>
        <p:spPr>
          <a:xfrm>
            <a:off x="825500" y="2828835"/>
            <a:ext cx="51039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200">
                <a:solidFill>
                  <a:srgbClr val="002060"/>
                </a:solidFill>
                <a:latin typeface="Comic Sans MS"/>
                <a:ea typeface="Comic Sans MS"/>
                <a:cs typeface="Comic Sans MS"/>
                <a:sym typeface="Comic Sans MS"/>
              </a:rPr>
              <a:t>Go ahead</a:t>
            </a:r>
            <a:r>
              <a:rPr i="0" lang="en-US" sz="7200" u="none" strike="noStrike">
                <a:solidFill>
                  <a:srgbClr val="002060"/>
                </a:solidFill>
                <a:latin typeface="Comic Sans MS"/>
                <a:ea typeface="Comic Sans MS"/>
                <a:cs typeface="Comic Sans MS"/>
                <a:sym typeface="Comic Sans MS"/>
              </a:rPr>
              <a:t>!</a:t>
            </a:r>
            <a:endParaRPr sz="7200">
              <a:solidFill>
                <a:srgbClr val="002060"/>
              </a:solidFill>
              <a:latin typeface="Comic Sans MS"/>
              <a:ea typeface="Comic Sans MS"/>
              <a:cs typeface="Comic Sans MS"/>
              <a:sym typeface="Comic Sans MS"/>
            </a:endParaRPr>
          </a:p>
        </p:txBody>
      </p:sp>
      <p:pic>
        <p:nvPicPr>
          <p:cNvPr id="319" name="Google Shape;319;p28"/>
          <p:cNvPicPr preferRelativeResize="0"/>
          <p:nvPr/>
        </p:nvPicPr>
        <p:blipFill rotWithShape="1">
          <a:blip r:embed="rId4">
            <a:alphaModFix/>
          </a:blip>
          <a:srcRect b="0" l="0" r="0" t="0"/>
          <a:stretch/>
        </p:blipFill>
        <p:spPr>
          <a:xfrm>
            <a:off x="8890000" y="5772348"/>
            <a:ext cx="2730499" cy="588764"/>
          </a:xfrm>
          <a:prstGeom prst="rect">
            <a:avLst/>
          </a:prstGeom>
          <a:noFill/>
          <a:ln>
            <a:noFill/>
          </a:ln>
        </p:spPr>
      </p:pic>
      <p:sp>
        <p:nvSpPr>
          <p:cNvPr id="320" name="Google Shape;320;p28"/>
          <p:cNvSpPr txBox="1"/>
          <p:nvPr/>
        </p:nvSpPr>
        <p:spPr>
          <a:xfrm>
            <a:off x="825500" y="6066730"/>
            <a:ext cx="2484900" cy="215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800" u="none">
                <a:solidFill>
                  <a:srgbClr val="002060"/>
                </a:solidFill>
                <a:latin typeface="Arial"/>
                <a:ea typeface="Arial"/>
                <a:cs typeface="Arial"/>
                <a:sym typeface="Arial"/>
              </a:rPr>
              <a:t>PROGRAMMING HERO</a:t>
            </a:r>
            <a:endParaRPr sz="800">
              <a:solidFill>
                <a:srgbClr val="002060"/>
              </a:solidFill>
              <a:latin typeface="Arial"/>
              <a:ea typeface="Arial"/>
              <a:cs typeface="Arial"/>
              <a:sym typeface="Arial"/>
            </a:endParaRPr>
          </a:p>
        </p:txBody>
      </p:sp>
      <p:sp>
        <p:nvSpPr>
          <p:cNvPr id="321" name="Google Shape;321;p28"/>
          <p:cNvSpPr/>
          <p:nvPr/>
        </p:nvSpPr>
        <p:spPr>
          <a:xfrm>
            <a:off x="941926" y="2442715"/>
            <a:ext cx="1308000" cy="169800"/>
          </a:xfrm>
          <a:prstGeom prst="rect">
            <a:avLst/>
          </a:prstGeom>
          <a:solidFill>
            <a:srgbClr val="6E1F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22" name="Google Shape;322;p28"/>
          <p:cNvGrpSpPr/>
          <p:nvPr/>
        </p:nvGrpSpPr>
        <p:grpSpPr>
          <a:xfrm>
            <a:off x="10217846" y="1996854"/>
            <a:ext cx="598329" cy="441358"/>
            <a:chOff x="7684294" y="1707356"/>
            <a:chExt cx="655200" cy="483309"/>
          </a:xfrm>
        </p:grpSpPr>
        <p:grpSp>
          <p:nvGrpSpPr>
            <p:cNvPr id="323" name="Google Shape;323;p28"/>
            <p:cNvGrpSpPr/>
            <p:nvPr/>
          </p:nvGrpSpPr>
          <p:grpSpPr>
            <a:xfrm>
              <a:off x="7684294" y="1707356"/>
              <a:ext cx="655200" cy="45600"/>
              <a:chOff x="7684294" y="1707356"/>
              <a:chExt cx="655200" cy="45600"/>
            </a:xfrm>
          </p:grpSpPr>
          <p:sp>
            <p:nvSpPr>
              <p:cNvPr id="324" name="Google Shape;324;p28"/>
              <p:cNvSpPr/>
              <p:nvPr/>
            </p:nvSpPr>
            <p:spPr>
              <a:xfrm>
                <a:off x="7684294" y="1707356"/>
                <a:ext cx="45600" cy="45600"/>
              </a:xfrm>
              <a:prstGeom prst="ellipse">
                <a:avLst/>
              </a:prstGeom>
              <a:solidFill>
                <a:srgbClr val="FF13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 name="Google Shape;325;p28"/>
              <p:cNvSpPr/>
              <p:nvPr/>
            </p:nvSpPr>
            <p:spPr>
              <a:xfrm>
                <a:off x="7836694" y="1707356"/>
                <a:ext cx="45600" cy="45600"/>
              </a:xfrm>
              <a:prstGeom prst="ellipse">
                <a:avLst/>
              </a:prstGeom>
              <a:solidFill>
                <a:srgbClr val="FF13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6" name="Google Shape;326;p28"/>
              <p:cNvSpPr/>
              <p:nvPr/>
            </p:nvSpPr>
            <p:spPr>
              <a:xfrm>
                <a:off x="7989094" y="1707356"/>
                <a:ext cx="45600" cy="45600"/>
              </a:xfrm>
              <a:prstGeom prst="ellipse">
                <a:avLst/>
              </a:prstGeom>
              <a:solidFill>
                <a:srgbClr val="FF13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7" name="Google Shape;327;p28"/>
              <p:cNvSpPr/>
              <p:nvPr/>
            </p:nvSpPr>
            <p:spPr>
              <a:xfrm>
                <a:off x="8141494" y="1707356"/>
                <a:ext cx="45600" cy="45600"/>
              </a:xfrm>
              <a:prstGeom prst="ellipse">
                <a:avLst/>
              </a:prstGeom>
              <a:solidFill>
                <a:srgbClr val="FF13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8" name="Google Shape;328;p28"/>
              <p:cNvSpPr/>
              <p:nvPr/>
            </p:nvSpPr>
            <p:spPr>
              <a:xfrm>
                <a:off x="8293894" y="1707356"/>
                <a:ext cx="45600" cy="45600"/>
              </a:xfrm>
              <a:prstGeom prst="ellipse">
                <a:avLst/>
              </a:prstGeom>
              <a:solidFill>
                <a:srgbClr val="FF13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329" name="Google Shape;329;p28"/>
            <p:cNvGrpSpPr/>
            <p:nvPr/>
          </p:nvGrpSpPr>
          <p:grpSpPr>
            <a:xfrm>
              <a:off x="7684294" y="1853259"/>
              <a:ext cx="655200" cy="45600"/>
              <a:chOff x="7684294" y="1707356"/>
              <a:chExt cx="655200" cy="45600"/>
            </a:xfrm>
          </p:grpSpPr>
          <p:sp>
            <p:nvSpPr>
              <p:cNvPr id="330" name="Google Shape;330;p28"/>
              <p:cNvSpPr/>
              <p:nvPr/>
            </p:nvSpPr>
            <p:spPr>
              <a:xfrm>
                <a:off x="7684294" y="1707356"/>
                <a:ext cx="45600" cy="45600"/>
              </a:xfrm>
              <a:prstGeom prst="ellipse">
                <a:avLst/>
              </a:prstGeom>
              <a:solidFill>
                <a:srgbClr val="FF13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1" name="Google Shape;331;p28"/>
              <p:cNvSpPr/>
              <p:nvPr/>
            </p:nvSpPr>
            <p:spPr>
              <a:xfrm>
                <a:off x="7836694" y="1707356"/>
                <a:ext cx="45600" cy="45600"/>
              </a:xfrm>
              <a:prstGeom prst="ellipse">
                <a:avLst/>
              </a:prstGeom>
              <a:solidFill>
                <a:srgbClr val="FF13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2" name="Google Shape;332;p28"/>
              <p:cNvSpPr/>
              <p:nvPr/>
            </p:nvSpPr>
            <p:spPr>
              <a:xfrm>
                <a:off x="7989094" y="1707356"/>
                <a:ext cx="45600" cy="45600"/>
              </a:xfrm>
              <a:prstGeom prst="ellipse">
                <a:avLst/>
              </a:prstGeom>
              <a:solidFill>
                <a:srgbClr val="FF13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3" name="Google Shape;333;p28"/>
              <p:cNvSpPr/>
              <p:nvPr/>
            </p:nvSpPr>
            <p:spPr>
              <a:xfrm>
                <a:off x="8141494" y="1707356"/>
                <a:ext cx="45600" cy="45600"/>
              </a:xfrm>
              <a:prstGeom prst="ellipse">
                <a:avLst/>
              </a:prstGeom>
              <a:solidFill>
                <a:srgbClr val="FF13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4" name="Google Shape;334;p28"/>
              <p:cNvSpPr/>
              <p:nvPr/>
            </p:nvSpPr>
            <p:spPr>
              <a:xfrm>
                <a:off x="8293894" y="1707356"/>
                <a:ext cx="45600" cy="45600"/>
              </a:xfrm>
              <a:prstGeom prst="ellipse">
                <a:avLst/>
              </a:prstGeom>
              <a:solidFill>
                <a:srgbClr val="FF13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335" name="Google Shape;335;p28"/>
            <p:cNvGrpSpPr/>
            <p:nvPr/>
          </p:nvGrpSpPr>
          <p:grpSpPr>
            <a:xfrm>
              <a:off x="7684294" y="1999162"/>
              <a:ext cx="655200" cy="45600"/>
              <a:chOff x="7684294" y="1707356"/>
              <a:chExt cx="655200" cy="45600"/>
            </a:xfrm>
          </p:grpSpPr>
          <p:sp>
            <p:nvSpPr>
              <p:cNvPr id="336" name="Google Shape;336;p28"/>
              <p:cNvSpPr/>
              <p:nvPr/>
            </p:nvSpPr>
            <p:spPr>
              <a:xfrm>
                <a:off x="7684294" y="1707356"/>
                <a:ext cx="45600" cy="45600"/>
              </a:xfrm>
              <a:prstGeom prst="ellipse">
                <a:avLst/>
              </a:prstGeom>
              <a:solidFill>
                <a:srgbClr val="FF13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 name="Google Shape;337;p28"/>
              <p:cNvSpPr/>
              <p:nvPr/>
            </p:nvSpPr>
            <p:spPr>
              <a:xfrm>
                <a:off x="7836694" y="1707356"/>
                <a:ext cx="45600" cy="45600"/>
              </a:xfrm>
              <a:prstGeom prst="ellipse">
                <a:avLst/>
              </a:prstGeom>
              <a:solidFill>
                <a:srgbClr val="FF13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 name="Google Shape;338;p28"/>
              <p:cNvSpPr/>
              <p:nvPr/>
            </p:nvSpPr>
            <p:spPr>
              <a:xfrm>
                <a:off x="7989094" y="1707356"/>
                <a:ext cx="45600" cy="45600"/>
              </a:xfrm>
              <a:prstGeom prst="ellipse">
                <a:avLst/>
              </a:prstGeom>
              <a:solidFill>
                <a:srgbClr val="FF13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9" name="Google Shape;339;p28"/>
              <p:cNvSpPr/>
              <p:nvPr/>
            </p:nvSpPr>
            <p:spPr>
              <a:xfrm>
                <a:off x="8141494" y="1707356"/>
                <a:ext cx="45600" cy="45600"/>
              </a:xfrm>
              <a:prstGeom prst="ellipse">
                <a:avLst/>
              </a:prstGeom>
              <a:solidFill>
                <a:srgbClr val="FF13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0" name="Google Shape;340;p28"/>
              <p:cNvSpPr/>
              <p:nvPr/>
            </p:nvSpPr>
            <p:spPr>
              <a:xfrm>
                <a:off x="8293894" y="1707356"/>
                <a:ext cx="45600" cy="45600"/>
              </a:xfrm>
              <a:prstGeom prst="ellipse">
                <a:avLst/>
              </a:prstGeom>
              <a:solidFill>
                <a:srgbClr val="FF13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341" name="Google Shape;341;p28"/>
            <p:cNvGrpSpPr/>
            <p:nvPr/>
          </p:nvGrpSpPr>
          <p:grpSpPr>
            <a:xfrm>
              <a:off x="7684294" y="2145065"/>
              <a:ext cx="655200" cy="45600"/>
              <a:chOff x="7684294" y="1707356"/>
              <a:chExt cx="655200" cy="45600"/>
            </a:xfrm>
          </p:grpSpPr>
          <p:sp>
            <p:nvSpPr>
              <p:cNvPr id="342" name="Google Shape;342;p28"/>
              <p:cNvSpPr/>
              <p:nvPr/>
            </p:nvSpPr>
            <p:spPr>
              <a:xfrm>
                <a:off x="7684294" y="1707356"/>
                <a:ext cx="45600" cy="45600"/>
              </a:xfrm>
              <a:prstGeom prst="ellipse">
                <a:avLst/>
              </a:prstGeom>
              <a:solidFill>
                <a:srgbClr val="FF13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3" name="Google Shape;343;p28"/>
              <p:cNvSpPr/>
              <p:nvPr/>
            </p:nvSpPr>
            <p:spPr>
              <a:xfrm>
                <a:off x="7836694" y="1707356"/>
                <a:ext cx="45600" cy="45600"/>
              </a:xfrm>
              <a:prstGeom prst="ellipse">
                <a:avLst/>
              </a:prstGeom>
              <a:solidFill>
                <a:srgbClr val="FF13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4" name="Google Shape;344;p28"/>
              <p:cNvSpPr/>
              <p:nvPr/>
            </p:nvSpPr>
            <p:spPr>
              <a:xfrm>
                <a:off x="7989094" y="1707356"/>
                <a:ext cx="45600" cy="45600"/>
              </a:xfrm>
              <a:prstGeom prst="ellipse">
                <a:avLst/>
              </a:prstGeom>
              <a:solidFill>
                <a:srgbClr val="FF13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5" name="Google Shape;345;p28"/>
              <p:cNvSpPr/>
              <p:nvPr/>
            </p:nvSpPr>
            <p:spPr>
              <a:xfrm>
                <a:off x="8141494" y="1707356"/>
                <a:ext cx="45600" cy="45600"/>
              </a:xfrm>
              <a:prstGeom prst="ellipse">
                <a:avLst/>
              </a:prstGeom>
              <a:solidFill>
                <a:srgbClr val="FF13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6" name="Google Shape;346;p28"/>
              <p:cNvSpPr/>
              <p:nvPr/>
            </p:nvSpPr>
            <p:spPr>
              <a:xfrm>
                <a:off x="8293894" y="1707356"/>
                <a:ext cx="45600" cy="45600"/>
              </a:xfrm>
              <a:prstGeom prst="ellipse">
                <a:avLst/>
              </a:prstGeom>
              <a:solidFill>
                <a:srgbClr val="FF136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pic>
        <p:nvPicPr>
          <p:cNvPr id="347" name="Google Shape;347;p28"/>
          <p:cNvPicPr preferRelativeResize="0"/>
          <p:nvPr/>
        </p:nvPicPr>
        <p:blipFill rotWithShape="1">
          <a:blip r:embed="rId5">
            <a:alphaModFix/>
          </a:blip>
          <a:srcRect b="0" l="0" r="5069" t="9926"/>
          <a:stretch/>
        </p:blipFill>
        <p:spPr>
          <a:xfrm>
            <a:off x="8475950" y="3102000"/>
            <a:ext cx="3345750" cy="2573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14"/>
          <p:cNvPicPr preferRelativeResize="0"/>
          <p:nvPr/>
        </p:nvPicPr>
        <p:blipFill rotWithShape="1">
          <a:blip r:embed="rId3">
            <a:alphaModFix/>
          </a:blip>
          <a:srcRect b="0" l="0" r="0" t="0"/>
          <a:stretch/>
        </p:blipFill>
        <p:spPr>
          <a:xfrm>
            <a:off x="5805419" y="0"/>
            <a:ext cx="6700417" cy="2179830"/>
          </a:xfrm>
          <a:prstGeom prst="rect">
            <a:avLst/>
          </a:prstGeom>
          <a:noFill/>
          <a:ln>
            <a:noFill/>
          </a:ln>
        </p:spPr>
      </p:pic>
      <p:sp>
        <p:nvSpPr>
          <p:cNvPr id="146" name="Google Shape;146;p14"/>
          <p:cNvSpPr/>
          <p:nvPr/>
        </p:nvSpPr>
        <p:spPr>
          <a:xfrm>
            <a:off x="907400" y="1324625"/>
            <a:ext cx="4508700" cy="704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700" u="none" cap="none" strike="noStrike">
                <a:solidFill>
                  <a:srgbClr val="00B0F0"/>
                </a:solidFill>
                <a:latin typeface="Comic Sans MS"/>
                <a:ea typeface="Comic Sans MS"/>
                <a:cs typeface="Comic Sans MS"/>
                <a:sym typeface="Comic Sans MS"/>
              </a:rPr>
              <a:t>Compare</a:t>
            </a:r>
            <a:r>
              <a:rPr b="1" i="0" lang="en-US" sz="2700" u="none" cap="none" strike="noStrike">
                <a:solidFill>
                  <a:srgbClr val="B161E5"/>
                </a:solidFill>
                <a:latin typeface="Comic Sans MS"/>
                <a:ea typeface="Comic Sans MS"/>
                <a:cs typeface="Comic Sans MS"/>
                <a:sym typeface="Comic Sans MS"/>
              </a:rPr>
              <a:t> object, referential integrity</a:t>
            </a:r>
            <a:endParaRPr b="1" i="0" sz="2700" u="none" cap="none" strike="noStrike">
              <a:solidFill>
                <a:srgbClr val="B161E5"/>
              </a:solidFill>
              <a:latin typeface="Comic Sans MS"/>
              <a:ea typeface="Comic Sans MS"/>
              <a:cs typeface="Comic Sans MS"/>
              <a:sym typeface="Comic Sans MS"/>
            </a:endParaRPr>
          </a:p>
        </p:txBody>
      </p:sp>
      <p:pic>
        <p:nvPicPr>
          <p:cNvPr id="147" name="Google Shape;147;p14"/>
          <p:cNvPicPr preferRelativeResize="0"/>
          <p:nvPr/>
        </p:nvPicPr>
        <p:blipFill rotWithShape="1">
          <a:blip r:embed="rId4">
            <a:alphaModFix/>
          </a:blip>
          <a:srcRect b="0" l="9214" r="0" t="0"/>
          <a:stretch/>
        </p:blipFill>
        <p:spPr>
          <a:xfrm>
            <a:off x="5805425" y="1811050"/>
            <a:ext cx="3931634" cy="4330500"/>
          </a:xfrm>
          <a:prstGeom prst="rect">
            <a:avLst/>
          </a:prstGeom>
          <a:noFill/>
          <a:ln>
            <a:noFill/>
          </a:ln>
        </p:spPr>
      </p:pic>
      <p:sp>
        <p:nvSpPr>
          <p:cNvPr id="148" name="Google Shape;148;p14"/>
          <p:cNvSpPr/>
          <p:nvPr/>
        </p:nvSpPr>
        <p:spPr>
          <a:xfrm>
            <a:off x="969209" y="2825172"/>
            <a:ext cx="43851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700" u="none" cap="none" strike="noStrike">
                <a:solidFill>
                  <a:srgbClr val="8BB5CD"/>
                </a:solidFill>
                <a:latin typeface="Comic Sans MS"/>
                <a:ea typeface="Comic Sans MS"/>
                <a:cs typeface="Comic Sans MS"/>
                <a:sym typeface="Comic Sans MS"/>
              </a:rPr>
              <a:t>JavaScript </a:t>
            </a:r>
            <a:r>
              <a:rPr b="1" i="0" lang="en-US" sz="2700" u="none" cap="none" strike="noStrike">
                <a:solidFill>
                  <a:srgbClr val="27C93F"/>
                </a:solidFill>
                <a:latin typeface="Comic Sans MS"/>
                <a:ea typeface="Comic Sans MS"/>
                <a:cs typeface="Comic Sans MS"/>
                <a:sym typeface="Comic Sans MS"/>
              </a:rPr>
              <a:t>call(), </a:t>
            </a:r>
            <a:r>
              <a:rPr b="1" i="0" lang="en-US" sz="2700" u="none" cap="none" strike="noStrike">
                <a:solidFill>
                  <a:srgbClr val="0070C0"/>
                </a:solidFill>
                <a:latin typeface="Comic Sans MS"/>
                <a:ea typeface="Comic Sans MS"/>
                <a:cs typeface="Comic Sans MS"/>
                <a:sym typeface="Comic Sans MS"/>
              </a:rPr>
              <a:t>apply() </a:t>
            </a:r>
            <a:r>
              <a:rPr b="1" i="0" lang="en-US" sz="2700" u="none" cap="none" strike="noStrike">
                <a:solidFill>
                  <a:srgbClr val="8BB5CD"/>
                </a:solidFill>
                <a:latin typeface="Comic Sans MS"/>
                <a:ea typeface="Comic Sans MS"/>
                <a:cs typeface="Comic Sans MS"/>
                <a:sym typeface="Comic Sans MS"/>
              </a:rPr>
              <a:t>and </a:t>
            </a:r>
            <a:r>
              <a:rPr b="1" i="0" lang="en-US" sz="2700" u="none" cap="none" strike="noStrike">
                <a:solidFill>
                  <a:srgbClr val="C55A11"/>
                </a:solidFill>
                <a:latin typeface="Comic Sans MS"/>
                <a:ea typeface="Comic Sans MS"/>
                <a:cs typeface="Comic Sans MS"/>
                <a:sym typeface="Comic Sans MS"/>
              </a:rPr>
              <a:t>bind() </a:t>
            </a:r>
            <a:r>
              <a:rPr b="1" i="0" lang="en-US" sz="2700" u="none" cap="none" strike="noStrike">
                <a:solidFill>
                  <a:srgbClr val="8BB5CD"/>
                </a:solidFill>
                <a:latin typeface="Comic Sans MS"/>
                <a:ea typeface="Comic Sans MS"/>
                <a:cs typeface="Comic Sans MS"/>
                <a:sym typeface="Comic Sans MS"/>
              </a:rPr>
              <a:t>Methods</a:t>
            </a:r>
            <a:endParaRPr b="1" i="0" sz="2700" u="none" cap="none" strike="noStrike">
              <a:solidFill>
                <a:srgbClr val="8BB5CD"/>
              </a:solidFill>
              <a:latin typeface="Comic Sans MS"/>
              <a:ea typeface="Comic Sans MS"/>
              <a:cs typeface="Comic Sans MS"/>
              <a:sym typeface="Comic Sans MS"/>
            </a:endParaRPr>
          </a:p>
        </p:txBody>
      </p:sp>
      <p:sp>
        <p:nvSpPr>
          <p:cNvPr id="149" name="Google Shape;149;p14"/>
          <p:cNvSpPr/>
          <p:nvPr/>
        </p:nvSpPr>
        <p:spPr>
          <a:xfrm>
            <a:off x="969195" y="4293400"/>
            <a:ext cx="41397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700" u="none" cap="none" strike="noStrike">
                <a:solidFill>
                  <a:srgbClr val="4C3225"/>
                </a:solidFill>
                <a:latin typeface="Comic Sans MS"/>
                <a:ea typeface="Comic Sans MS"/>
                <a:cs typeface="Comic Sans MS"/>
                <a:sym typeface="Comic Sans MS"/>
              </a:rPr>
              <a:t>this</a:t>
            </a:r>
            <a:r>
              <a:rPr b="1" i="0" lang="en-US" sz="2700" u="none" cap="none" strike="noStrike">
                <a:solidFill>
                  <a:srgbClr val="27C93F"/>
                </a:solidFill>
                <a:latin typeface="Comic Sans MS"/>
                <a:ea typeface="Comic Sans MS"/>
                <a:cs typeface="Comic Sans MS"/>
                <a:sym typeface="Comic Sans MS"/>
              </a:rPr>
              <a:t> </a:t>
            </a:r>
            <a:r>
              <a:rPr b="1" i="0" lang="en-US" sz="2700" u="none" cap="none" strike="noStrike">
                <a:solidFill>
                  <a:srgbClr val="5C9600"/>
                </a:solidFill>
                <a:latin typeface="Comic Sans MS"/>
                <a:ea typeface="Comic Sans MS"/>
                <a:cs typeface="Comic Sans MS"/>
                <a:sym typeface="Comic Sans MS"/>
              </a:rPr>
              <a:t>keyword in JavaScript</a:t>
            </a:r>
            <a:endParaRPr b="1" i="0" sz="2700" u="none" cap="none" strike="noStrike">
              <a:solidFill>
                <a:srgbClr val="5C9600"/>
              </a:solidFill>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146"/>
                                        </p:tgtEl>
                                        <p:attrNameLst>
                                          <p:attrName>style.visibility</p:attrName>
                                        </p:attrNameLst>
                                      </p:cBhvr>
                                      <p:to>
                                        <p:strVal val="visible"/>
                                      </p:to>
                                    </p:set>
                                    <p:anim calcmode="lin" valueType="num">
                                      <p:cBhvr additive="base">
                                        <p:cTn dur="1000"/>
                                        <p:tgtEl>
                                          <p:spTgt spid="146"/>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148"/>
                                        </p:tgtEl>
                                        <p:attrNameLst>
                                          <p:attrName>style.visibility</p:attrName>
                                        </p:attrNameLst>
                                      </p:cBhvr>
                                      <p:to>
                                        <p:strVal val="visible"/>
                                      </p:to>
                                    </p:set>
                                    <p:anim calcmode="lin" valueType="num">
                                      <p:cBhvr additive="base">
                                        <p:cTn dur="1000"/>
                                        <p:tgtEl>
                                          <p:spTgt spid="148"/>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 presetSubtype="4">
                                  <p:stCondLst>
                                    <p:cond delay="0"/>
                                  </p:stCondLst>
                                  <p:childTnLst>
                                    <p:set>
                                      <p:cBhvr>
                                        <p:cTn dur="1" fill="hold">
                                          <p:stCondLst>
                                            <p:cond delay="0"/>
                                          </p:stCondLst>
                                        </p:cTn>
                                        <p:tgtEl>
                                          <p:spTgt spid="149"/>
                                        </p:tgtEl>
                                        <p:attrNameLst>
                                          <p:attrName>style.visibility</p:attrName>
                                        </p:attrNameLst>
                                      </p:cBhvr>
                                      <p:to>
                                        <p:strVal val="visible"/>
                                      </p:to>
                                    </p:set>
                                    <p:anim calcmode="lin" valueType="num">
                                      <p:cBhvr additive="base">
                                        <p:cTn dur="1000"/>
                                        <p:tgtEl>
                                          <p:spTgt spid="14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5"/>
          <p:cNvSpPr/>
          <p:nvPr/>
        </p:nvSpPr>
        <p:spPr>
          <a:xfrm>
            <a:off x="0" y="203200"/>
            <a:ext cx="12192000" cy="521700"/>
          </a:xfrm>
          <a:prstGeom prst="rect">
            <a:avLst/>
          </a:prstGeom>
          <a:noFill/>
          <a:ln cap="flat" cmpd="sng" w="57150">
            <a:solidFill>
              <a:srgbClr val="E95A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000" u="none" cap="none" strike="noStrike">
                <a:solidFill>
                  <a:srgbClr val="00B0F0"/>
                </a:solidFill>
                <a:latin typeface="Comic Sans MS"/>
                <a:ea typeface="Comic Sans MS"/>
                <a:cs typeface="Comic Sans MS"/>
                <a:sym typeface="Comic Sans MS"/>
              </a:rPr>
              <a:t>Compare</a:t>
            </a:r>
            <a:r>
              <a:rPr b="1" i="0" lang="en-US" sz="2000" u="none" cap="none" strike="noStrike">
                <a:solidFill>
                  <a:srgbClr val="B161E5"/>
                </a:solidFill>
                <a:latin typeface="Comic Sans MS"/>
                <a:ea typeface="Comic Sans MS"/>
                <a:cs typeface="Comic Sans MS"/>
                <a:sym typeface="Comic Sans MS"/>
              </a:rPr>
              <a:t> object, referential integrity</a:t>
            </a:r>
            <a:endParaRPr b="1" i="0" sz="2000" u="none" cap="none" strike="noStrike">
              <a:solidFill>
                <a:srgbClr val="B161E5"/>
              </a:solidFill>
              <a:latin typeface="Comic Sans MS"/>
              <a:ea typeface="Comic Sans MS"/>
              <a:cs typeface="Comic Sans MS"/>
              <a:sym typeface="Comic Sans MS"/>
            </a:endParaRPr>
          </a:p>
        </p:txBody>
      </p:sp>
      <p:pic>
        <p:nvPicPr>
          <p:cNvPr id="155" name="Google Shape;155;p15"/>
          <p:cNvPicPr preferRelativeResize="0"/>
          <p:nvPr/>
        </p:nvPicPr>
        <p:blipFill rotWithShape="1">
          <a:blip r:embed="rId3">
            <a:alphaModFix/>
          </a:blip>
          <a:srcRect b="29795" l="0" r="0" t="0"/>
          <a:stretch/>
        </p:blipFill>
        <p:spPr>
          <a:xfrm>
            <a:off x="4091588" y="1616228"/>
            <a:ext cx="3661925" cy="1290625"/>
          </a:xfrm>
          <a:prstGeom prst="rect">
            <a:avLst/>
          </a:prstGeom>
          <a:noFill/>
          <a:ln>
            <a:noFill/>
          </a:ln>
        </p:spPr>
      </p:pic>
      <p:pic>
        <p:nvPicPr>
          <p:cNvPr id="156" name="Google Shape;156;p15"/>
          <p:cNvPicPr preferRelativeResize="0"/>
          <p:nvPr/>
        </p:nvPicPr>
        <p:blipFill rotWithShape="1">
          <a:blip r:embed="rId4">
            <a:alphaModFix/>
          </a:blip>
          <a:srcRect b="23908" l="0" r="0" t="3353"/>
          <a:stretch/>
        </p:blipFill>
        <p:spPr>
          <a:xfrm>
            <a:off x="4044050" y="3242425"/>
            <a:ext cx="3757000" cy="1376450"/>
          </a:xfrm>
          <a:prstGeom prst="rect">
            <a:avLst/>
          </a:prstGeom>
          <a:noFill/>
          <a:ln>
            <a:noFill/>
          </a:ln>
        </p:spPr>
      </p:pic>
      <p:pic>
        <p:nvPicPr>
          <p:cNvPr id="157" name="Google Shape;157;p15"/>
          <p:cNvPicPr preferRelativeResize="0"/>
          <p:nvPr/>
        </p:nvPicPr>
        <p:blipFill rotWithShape="1">
          <a:blip r:embed="rId5">
            <a:alphaModFix/>
          </a:blip>
          <a:srcRect b="4261" l="0" r="0" t="5556"/>
          <a:stretch/>
        </p:blipFill>
        <p:spPr>
          <a:xfrm>
            <a:off x="485775" y="2100261"/>
            <a:ext cx="3343514" cy="1074740"/>
          </a:xfrm>
          <a:prstGeom prst="rect">
            <a:avLst/>
          </a:prstGeom>
          <a:noFill/>
          <a:ln>
            <a:noFill/>
          </a:ln>
        </p:spPr>
      </p:pic>
      <p:pic>
        <p:nvPicPr>
          <p:cNvPr id="158" name="Google Shape;158;p15"/>
          <p:cNvPicPr preferRelativeResize="0"/>
          <p:nvPr/>
        </p:nvPicPr>
        <p:blipFill rotWithShape="1">
          <a:blip r:embed="rId6">
            <a:alphaModFix/>
          </a:blip>
          <a:srcRect b="0" l="0" r="0" t="0"/>
          <a:stretch/>
        </p:blipFill>
        <p:spPr>
          <a:xfrm>
            <a:off x="485775" y="3378198"/>
            <a:ext cx="3428443" cy="1104901"/>
          </a:xfrm>
          <a:prstGeom prst="rect">
            <a:avLst/>
          </a:prstGeom>
          <a:noFill/>
          <a:ln>
            <a:noFill/>
          </a:ln>
        </p:spPr>
      </p:pic>
      <p:pic>
        <p:nvPicPr>
          <p:cNvPr id="159" name="Google Shape;159;p15"/>
          <p:cNvPicPr preferRelativeResize="0"/>
          <p:nvPr/>
        </p:nvPicPr>
        <p:blipFill rotWithShape="1">
          <a:blip r:embed="rId7">
            <a:alphaModFix/>
          </a:blip>
          <a:srcRect b="0" l="0" r="0" t="0"/>
          <a:stretch/>
        </p:blipFill>
        <p:spPr>
          <a:xfrm rot="-1058592">
            <a:off x="1434278" y="1067236"/>
            <a:ext cx="1025580" cy="690650"/>
          </a:xfrm>
          <a:prstGeom prst="rect">
            <a:avLst/>
          </a:prstGeom>
          <a:noFill/>
          <a:ln>
            <a:noFill/>
          </a:ln>
        </p:spPr>
      </p:pic>
      <p:pic>
        <p:nvPicPr>
          <p:cNvPr id="160" name="Google Shape;160;p15"/>
          <p:cNvPicPr preferRelativeResize="0"/>
          <p:nvPr/>
        </p:nvPicPr>
        <p:blipFill rotWithShape="1">
          <a:blip r:embed="rId8">
            <a:alphaModFix/>
          </a:blip>
          <a:srcRect b="0" l="0" r="0" t="0"/>
          <a:stretch/>
        </p:blipFill>
        <p:spPr>
          <a:xfrm>
            <a:off x="9850580" y="898953"/>
            <a:ext cx="717264" cy="717264"/>
          </a:xfrm>
          <a:prstGeom prst="rect">
            <a:avLst/>
          </a:prstGeom>
          <a:noFill/>
          <a:ln>
            <a:noFill/>
          </a:ln>
        </p:spPr>
      </p:pic>
      <p:grpSp>
        <p:nvGrpSpPr>
          <p:cNvPr id="161" name="Google Shape;161;p15"/>
          <p:cNvGrpSpPr/>
          <p:nvPr/>
        </p:nvGrpSpPr>
        <p:grpSpPr>
          <a:xfrm>
            <a:off x="8365800" y="1992675"/>
            <a:ext cx="3434625" cy="2872650"/>
            <a:chOff x="8315500" y="2006600"/>
            <a:chExt cx="3434625" cy="2872650"/>
          </a:xfrm>
        </p:grpSpPr>
        <p:pic>
          <p:nvPicPr>
            <p:cNvPr id="162" name="Google Shape;162;p15"/>
            <p:cNvPicPr preferRelativeResize="0"/>
            <p:nvPr/>
          </p:nvPicPr>
          <p:blipFill rotWithShape="1">
            <a:blip r:embed="rId9">
              <a:alphaModFix/>
            </a:blip>
            <a:srcRect b="75529" l="0" r="0" t="0"/>
            <a:stretch/>
          </p:blipFill>
          <p:spPr>
            <a:xfrm>
              <a:off x="8315500" y="2006600"/>
              <a:ext cx="3434625" cy="592400"/>
            </a:xfrm>
            <a:prstGeom prst="rect">
              <a:avLst/>
            </a:prstGeom>
            <a:noFill/>
            <a:ln>
              <a:noFill/>
            </a:ln>
          </p:spPr>
        </p:pic>
        <p:grpSp>
          <p:nvGrpSpPr>
            <p:cNvPr id="163" name="Google Shape;163;p15"/>
            <p:cNvGrpSpPr/>
            <p:nvPr/>
          </p:nvGrpSpPr>
          <p:grpSpPr>
            <a:xfrm>
              <a:off x="8315500" y="2913172"/>
              <a:ext cx="3434625" cy="1966078"/>
              <a:chOff x="8315500" y="2989372"/>
              <a:chExt cx="3434625" cy="1966078"/>
            </a:xfrm>
          </p:grpSpPr>
          <p:pic>
            <p:nvPicPr>
              <p:cNvPr id="164" name="Google Shape;164;p15"/>
              <p:cNvPicPr preferRelativeResize="0"/>
              <p:nvPr/>
            </p:nvPicPr>
            <p:blipFill rotWithShape="1">
              <a:blip r:embed="rId9">
                <a:alphaModFix/>
              </a:blip>
              <a:srcRect b="0" l="0" r="0" t="37849"/>
              <a:stretch/>
            </p:blipFill>
            <p:spPr>
              <a:xfrm>
                <a:off x="8315500" y="2989372"/>
                <a:ext cx="3434625" cy="1504550"/>
              </a:xfrm>
              <a:prstGeom prst="rect">
                <a:avLst/>
              </a:prstGeom>
              <a:noFill/>
              <a:ln>
                <a:noFill/>
              </a:ln>
            </p:spPr>
          </p:pic>
          <p:pic>
            <p:nvPicPr>
              <p:cNvPr id="165" name="Google Shape;165;p15"/>
              <p:cNvPicPr preferRelativeResize="0"/>
              <p:nvPr/>
            </p:nvPicPr>
            <p:blipFill rotWithShape="1">
              <a:blip r:embed="rId9">
                <a:alphaModFix/>
              </a:blip>
              <a:srcRect b="21169" l="0" r="0" t="54359"/>
              <a:stretch/>
            </p:blipFill>
            <p:spPr>
              <a:xfrm>
                <a:off x="8315500" y="4363050"/>
                <a:ext cx="3434625" cy="592400"/>
              </a:xfrm>
              <a:prstGeom prst="rect">
                <a:avLst/>
              </a:prstGeom>
              <a:noFill/>
              <a:ln>
                <a:noFill/>
              </a:ln>
            </p:spPr>
          </p:pic>
        </p:grpSp>
      </p:grpSp>
      <p:pic>
        <p:nvPicPr>
          <p:cNvPr id="166" name="Google Shape;166;p15"/>
          <p:cNvPicPr preferRelativeResize="0"/>
          <p:nvPr/>
        </p:nvPicPr>
        <p:blipFill rotWithShape="1">
          <a:blip r:embed="rId10">
            <a:alphaModFix/>
          </a:blip>
          <a:srcRect b="0" l="0" r="0" t="0"/>
          <a:stretch/>
        </p:blipFill>
        <p:spPr>
          <a:xfrm>
            <a:off x="0" y="6269248"/>
            <a:ext cx="2730499" cy="58876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55"/>
                                        </p:tgtEl>
                                        <p:attrNameLst>
                                          <p:attrName>style.visibility</p:attrName>
                                        </p:attrNameLst>
                                      </p:cBhvr>
                                      <p:to>
                                        <p:strVal val="visible"/>
                                      </p:to>
                                    </p:set>
                                    <p:anim calcmode="lin" valueType="num">
                                      <p:cBhvr additive="base">
                                        <p:cTn dur="1000"/>
                                        <p:tgtEl>
                                          <p:spTgt spid="155"/>
                                        </p:tgtEl>
                                        <p:attrNameLst>
                                          <p:attrName>ppt_w</p:attrName>
                                        </p:attrNameLst>
                                      </p:cBhvr>
                                      <p:tavLst>
                                        <p:tav fmla="" tm="0">
                                          <p:val>
                                            <p:strVal val="0"/>
                                          </p:val>
                                        </p:tav>
                                        <p:tav fmla="" tm="100000">
                                          <p:val>
                                            <p:strVal val="#ppt_w"/>
                                          </p:val>
                                        </p:tav>
                                      </p:tavLst>
                                    </p:anim>
                                    <p:anim calcmode="lin" valueType="num">
                                      <p:cBhvr additive="base">
                                        <p:cTn dur="1000"/>
                                        <p:tgtEl>
                                          <p:spTgt spid="15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56"/>
                                        </p:tgtEl>
                                        <p:attrNameLst>
                                          <p:attrName>style.visibility</p:attrName>
                                        </p:attrNameLst>
                                      </p:cBhvr>
                                      <p:to>
                                        <p:strVal val="visible"/>
                                      </p:to>
                                    </p:set>
                                    <p:anim calcmode="lin" valueType="num">
                                      <p:cBhvr additive="base">
                                        <p:cTn dur="1000"/>
                                        <p:tgtEl>
                                          <p:spTgt spid="156"/>
                                        </p:tgtEl>
                                        <p:attrNameLst>
                                          <p:attrName>ppt_w</p:attrName>
                                        </p:attrNameLst>
                                      </p:cBhvr>
                                      <p:tavLst>
                                        <p:tav fmla="" tm="0">
                                          <p:val>
                                            <p:strVal val="0"/>
                                          </p:val>
                                        </p:tav>
                                        <p:tav fmla="" tm="100000">
                                          <p:val>
                                            <p:strVal val="#ppt_w"/>
                                          </p:val>
                                        </p:tav>
                                      </p:tavLst>
                                    </p:anim>
                                    <p:anim calcmode="lin" valueType="num">
                                      <p:cBhvr additive="base">
                                        <p:cTn dur="1000"/>
                                        <p:tgtEl>
                                          <p:spTgt spid="15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157"/>
                                        </p:tgtEl>
                                        <p:attrNameLst>
                                          <p:attrName>style.visibility</p:attrName>
                                        </p:attrNameLst>
                                      </p:cBhvr>
                                      <p:to>
                                        <p:strVal val="visible"/>
                                      </p:to>
                                    </p:set>
                                    <p:anim calcmode="lin" valueType="num">
                                      <p:cBhvr additive="base">
                                        <p:cTn dur="700"/>
                                        <p:tgtEl>
                                          <p:spTgt spid="157"/>
                                        </p:tgtEl>
                                        <p:attrNameLst>
                                          <p:attrName>ppt_x</p:attrName>
                                        </p:attrNameLst>
                                      </p:cBhvr>
                                      <p:tavLst>
                                        <p:tav fmla="" tm="0">
                                          <p:val>
                                            <p:strVal val="#ppt_x-1"/>
                                          </p:val>
                                        </p:tav>
                                        <p:tav fmla="" tm="100000">
                                          <p:val>
                                            <p:strVal val="#ppt_x"/>
                                          </p:val>
                                        </p:tav>
                                      </p:tavLst>
                                    </p:anim>
                                  </p:childTnLst>
                                </p:cTn>
                              </p:par>
                            </p:childTnLst>
                          </p:cTn>
                        </p:par>
                        <p:par>
                          <p:cTn fill="hold">
                            <p:stCondLst>
                              <p:cond delay="1700"/>
                            </p:stCondLst>
                            <p:childTnLst>
                              <p:par>
                                <p:cTn fill="hold" nodeType="afterEffect" presetClass="entr" presetID="2" presetSubtype="8">
                                  <p:stCondLst>
                                    <p:cond delay="0"/>
                                  </p:stCondLst>
                                  <p:childTnLst>
                                    <p:set>
                                      <p:cBhvr>
                                        <p:cTn dur="1" fill="hold">
                                          <p:stCondLst>
                                            <p:cond delay="0"/>
                                          </p:stCondLst>
                                        </p:cTn>
                                        <p:tgtEl>
                                          <p:spTgt spid="158"/>
                                        </p:tgtEl>
                                        <p:attrNameLst>
                                          <p:attrName>style.visibility</p:attrName>
                                        </p:attrNameLst>
                                      </p:cBhvr>
                                      <p:to>
                                        <p:strVal val="visible"/>
                                      </p:to>
                                    </p:set>
                                    <p:anim calcmode="lin" valueType="num">
                                      <p:cBhvr additive="base">
                                        <p:cTn dur="700"/>
                                        <p:tgtEl>
                                          <p:spTgt spid="15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16"/>
          <p:cNvPicPr preferRelativeResize="0"/>
          <p:nvPr/>
        </p:nvPicPr>
        <p:blipFill rotWithShape="1">
          <a:blip r:embed="rId3">
            <a:alphaModFix/>
          </a:blip>
          <a:srcRect b="0" l="0" r="0" t="0"/>
          <a:stretch/>
        </p:blipFill>
        <p:spPr>
          <a:xfrm>
            <a:off x="6664325" y="2629692"/>
            <a:ext cx="4842224" cy="1434308"/>
          </a:xfrm>
          <a:prstGeom prst="rect">
            <a:avLst/>
          </a:prstGeom>
          <a:noFill/>
          <a:ln>
            <a:noFill/>
          </a:ln>
        </p:spPr>
      </p:pic>
      <p:sp>
        <p:nvSpPr>
          <p:cNvPr id="172" name="Google Shape;172;p16"/>
          <p:cNvSpPr/>
          <p:nvPr/>
        </p:nvSpPr>
        <p:spPr>
          <a:xfrm>
            <a:off x="0" y="203200"/>
            <a:ext cx="12192000" cy="534600"/>
          </a:xfrm>
          <a:prstGeom prst="rect">
            <a:avLst/>
          </a:prstGeom>
          <a:noFill/>
          <a:ln cap="flat" cmpd="sng" w="57150">
            <a:solidFill>
              <a:srgbClr val="E95A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000" u="none" cap="none" strike="noStrike">
                <a:solidFill>
                  <a:srgbClr val="00B0F0"/>
                </a:solidFill>
                <a:latin typeface="Comic Sans MS"/>
                <a:ea typeface="Comic Sans MS"/>
                <a:cs typeface="Comic Sans MS"/>
                <a:sym typeface="Comic Sans MS"/>
              </a:rPr>
              <a:t>Compare</a:t>
            </a:r>
            <a:r>
              <a:rPr b="1" i="0" lang="en-US" sz="2000" u="none" cap="none" strike="noStrike">
                <a:solidFill>
                  <a:srgbClr val="B161E5"/>
                </a:solidFill>
                <a:latin typeface="Comic Sans MS"/>
                <a:ea typeface="Comic Sans MS"/>
                <a:cs typeface="Comic Sans MS"/>
                <a:sym typeface="Comic Sans MS"/>
              </a:rPr>
              <a:t> object, referential integrity</a:t>
            </a:r>
            <a:endParaRPr b="1" i="0" sz="2000" u="none" cap="none" strike="noStrike">
              <a:solidFill>
                <a:srgbClr val="B161E5"/>
              </a:solidFill>
              <a:latin typeface="Comic Sans MS"/>
              <a:ea typeface="Comic Sans MS"/>
              <a:cs typeface="Comic Sans MS"/>
              <a:sym typeface="Comic Sans MS"/>
            </a:endParaRPr>
          </a:p>
        </p:txBody>
      </p:sp>
      <p:pic>
        <p:nvPicPr>
          <p:cNvPr id="173" name="Google Shape;173;p16"/>
          <p:cNvPicPr preferRelativeResize="0"/>
          <p:nvPr/>
        </p:nvPicPr>
        <p:blipFill rotWithShape="1">
          <a:blip r:embed="rId4">
            <a:alphaModFix/>
          </a:blip>
          <a:srcRect b="0" l="0" r="0" t="0"/>
          <a:stretch/>
        </p:blipFill>
        <p:spPr>
          <a:xfrm>
            <a:off x="8559705" y="1577184"/>
            <a:ext cx="835020" cy="835020"/>
          </a:xfrm>
          <a:prstGeom prst="rect">
            <a:avLst/>
          </a:prstGeom>
          <a:noFill/>
          <a:ln>
            <a:noFill/>
          </a:ln>
        </p:spPr>
      </p:pic>
      <p:pic>
        <p:nvPicPr>
          <p:cNvPr id="174" name="Google Shape;174;p16"/>
          <p:cNvPicPr preferRelativeResize="0"/>
          <p:nvPr/>
        </p:nvPicPr>
        <p:blipFill rotWithShape="1">
          <a:blip r:embed="rId5">
            <a:alphaModFix/>
          </a:blip>
          <a:srcRect b="29795" l="0" r="0" t="0"/>
          <a:stretch/>
        </p:blipFill>
        <p:spPr>
          <a:xfrm>
            <a:off x="1039025" y="1121578"/>
            <a:ext cx="3661925" cy="1290625"/>
          </a:xfrm>
          <a:prstGeom prst="rect">
            <a:avLst/>
          </a:prstGeom>
          <a:noFill/>
          <a:ln>
            <a:noFill/>
          </a:ln>
        </p:spPr>
      </p:pic>
      <p:pic>
        <p:nvPicPr>
          <p:cNvPr id="175" name="Google Shape;175;p16"/>
          <p:cNvPicPr preferRelativeResize="0"/>
          <p:nvPr/>
        </p:nvPicPr>
        <p:blipFill rotWithShape="1">
          <a:blip r:embed="rId6">
            <a:alphaModFix/>
          </a:blip>
          <a:srcRect b="23908" l="0" r="0" t="3353"/>
          <a:stretch/>
        </p:blipFill>
        <p:spPr>
          <a:xfrm>
            <a:off x="1039013" y="2274700"/>
            <a:ext cx="3757000" cy="1376450"/>
          </a:xfrm>
          <a:prstGeom prst="rect">
            <a:avLst/>
          </a:prstGeom>
          <a:noFill/>
          <a:ln>
            <a:noFill/>
          </a:ln>
        </p:spPr>
      </p:pic>
      <p:grpSp>
        <p:nvGrpSpPr>
          <p:cNvPr id="176" name="Google Shape;176;p16"/>
          <p:cNvGrpSpPr/>
          <p:nvPr/>
        </p:nvGrpSpPr>
        <p:grpSpPr>
          <a:xfrm>
            <a:off x="1039025" y="4147832"/>
            <a:ext cx="4612475" cy="1751041"/>
            <a:chOff x="1039025" y="3795707"/>
            <a:chExt cx="4612475" cy="1751041"/>
          </a:xfrm>
        </p:grpSpPr>
        <p:pic>
          <p:nvPicPr>
            <p:cNvPr id="177" name="Google Shape;177;p16"/>
            <p:cNvPicPr preferRelativeResize="0"/>
            <p:nvPr/>
          </p:nvPicPr>
          <p:blipFill rotWithShape="1">
            <a:blip r:embed="rId7">
              <a:alphaModFix/>
            </a:blip>
            <a:srcRect b="60946" l="0" r="0" t="0"/>
            <a:stretch/>
          </p:blipFill>
          <p:spPr>
            <a:xfrm>
              <a:off x="1039025" y="3795707"/>
              <a:ext cx="4612475" cy="916025"/>
            </a:xfrm>
            <a:prstGeom prst="rect">
              <a:avLst/>
            </a:prstGeom>
            <a:noFill/>
            <a:ln>
              <a:noFill/>
            </a:ln>
          </p:spPr>
        </p:pic>
        <p:pic>
          <p:nvPicPr>
            <p:cNvPr id="178" name="Google Shape;178;p16"/>
            <p:cNvPicPr preferRelativeResize="0"/>
            <p:nvPr/>
          </p:nvPicPr>
          <p:blipFill rotWithShape="1">
            <a:blip r:embed="rId7">
              <a:alphaModFix/>
            </a:blip>
            <a:srcRect b="15400" l="0" r="0" t="48999"/>
            <a:stretch/>
          </p:blipFill>
          <p:spPr>
            <a:xfrm>
              <a:off x="1039025" y="4711723"/>
              <a:ext cx="4612475" cy="835025"/>
            </a:xfrm>
            <a:prstGeom prst="rect">
              <a:avLst/>
            </a:prstGeom>
            <a:noFill/>
            <a:ln>
              <a:noFill/>
            </a:ln>
          </p:spPr>
        </p:pic>
      </p:grpSp>
      <p:pic>
        <p:nvPicPr>
          <p:cNvPr id="179" name="Google Shape;179;p16"/>
          <p:cNvPicPr preferRelativeResize="0"/>
          <p:nvPr/>
        </p:nvPicPr>
        <p:blipFill rotWithShape="1">
          <a:blip r:embed="rId8">
            <a:alphaModFix/>
          </a:blip>
          <a:srcRect b="0" l="0" r="0" t="0"/>
          <a:stretch/>
        </p:blipFill>
        <p:spPr>
          <a:xfrm>
            <a:off x="0" y="6269248"/>
            <a:ext cx="2730499" cy="58876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171"/>
                                        </p:tgtEl>
                                        <p:attrNameLst>
                                          <p:attrName>style.visibility</p:attrName>
                                        </p:attrNameLst>
                                      </p:cBhvr>
                                      <p:to>
                                        <p:strVal val="visible"/>
                                      </p:to>
                                    </p:set>
                                    <p:anim calcmode="lin" valueType="num">
                                      <p:cBhvr additive="base">
                                        <p:cTn dur="700"/>
                                        <p:tgtEl>
                                          <p:spTgt spid="17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17"/>
          <p:cNvPicPr preferRelativeResize="0"/>
          <p:nvPr/>
        </p:nvPicPr>
        <p:blipFill rotWithShape="1">
          <a:blip r:embed="rId3">
            <a:alphaModFix/>
          </a:blip>
          <a:srcRect b="0" l="0" r="0" t="2314"/>
          <a:stretch/>
        </p:blipFill>
        <p:spPr>
          <a:xfrm>
            <a:off x="981075" y="1981200"/>
            <a:ext cx="5870741" cy="3670300"/>
          </a:xfrm>
          <a:prstGeom prst="rect">
            <a:avLst/>
          </a:prstGeom>
          <a:noFill/>
          <a:ln>
            <a:noFill/>
          </a:ln>
        </p:spPr>
      </p:pic>
      <p:pic>
        <p:nvPicPr>
          <p:cNvPr id="185" name="Google Shape;185;p17"/>
          <p:cNvPicPr preferRelativeResize="0"/>
          <p:nvPr/>
        </p:nvPicPr>
        <p:blipFill rotWithShape="1">
          <a:blip r:embed="rId4">
            <a:alphaModFix/>
          </a:blip>
          <a:srcRect b="0" l="0" r="0" t="0"/>
          <a:stretch/>
        </p:blipFill>
        <p:spPr>
          <a:xfrm>
            <a:off x="8039100" y="1549400"/>
            <a:ext cx="2997200" cy="2997200"/>
          </a:xfrm>
          <a:prstGeom prst="rect">
            <a:avLst/>
          </a:prstGeom>
          <a:noFill/>
          <a:ln>
            <a:noFill/>
          </a:ln>
        </p:spPr>
      </p:pic>
      <p:sp>
        <p:nvSpPr>
          <p:cNvPr id="186" name="Google Shape;186;p17"/>
          <p:cNvSpPr/>
          <p:nvPr/>
        </p:nvSpPr>
        <p:spPr>
          <a:xfrm>
            <a:off x="863600" y="5194300"/>
            <a:ext cx="5626200" cy="368400"/>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B161E5"/>
              </a:solidFill>
              <a:latin typeface="Calibri"/>
              <a:ea typeface="Calibri"/>
              <a:cs typeface="Calibri"/>
              <a:sym typeface="Calibri"/>
            </a:endParaRPr>
          </a:p>
        </p:txBody>
      </p:sp>
      <p:sp>
        <p:nvSpPr>
          <p:cNvPr id="187" name="Google Shape;187;p17"/>
          <p:cNvSpPr/>
          <p:nvPr/>
        </p:nvSpPr>
        <p:spPr>
          <a:xfrm>
            <a:off x="0" y="203200"/>
            <a:ext cx="12192000" cy="534600"/>
          </a:xfrm>
          <a:prstGeom prst="rect">
            <a:avLst/>
          </a:prstGeom>
          <a:noFill/>
          <a:ln cap="flat" cmpd="sng" w="57150">
            <a:solidFill>
              <a:srgbClr val="E95A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000" u="none" cap="none" strike="noStrike">
                <a:solidFill>
                  <a:srgbClr val="00B0F0"/>
                </a:solidFill>
                <a:latin typeface="Comic Sans MS"/>
                <a:ea typeface="Comic Sans MS"/>
                <a:cs typeface="Comic Sans MS"/>
                <a:sym typeface="Comic Sans MS"/>
              </a:rPr>
              <a:t>Compare</a:t>
            </a:r>
            <a:r>
              <a:rPr b="1" i="0" lang="en-US" sz="2000" u="none" cap="none" strike="noStrike">
                <a:solidFill>
                  <a:srgbClr val="B161E5"/>
                </a:solidFill>
                <a:latin typeface="Comic Sans MS"/>
                <a:ea typeface="Comic Sans MS"/>
                <a:cs typeface="Comic Sans MS"/>
                <a:sym typeface="Comic Sans MS"/>
              </a:rPr>
              <a:t> object, referential integrity</a:t>
            </a:r>
            <a:endParaRPr b="1" i="0" sz="2000" u="none" cap="none" strike="noStrike">
              <a:solidFill>
                <a:srgbClr val="B161E5"/>
              </a:solidFill>
              <a:latin typeface="Comic Sans MS"/>
              <a:ea typeface="Comic Sans MS"/>
              <a:cs typeface="Comic Sans MS"/>
              <a:sym typeface="Comic Sans MS"/>
            </a:endParaRPr>
          </a:p>
        </p:txBody>
      </p:sp>
      <p:sp>
        <p:nvSpPr>
          <p:cNvPr id="188" name="Google Shape;188;p17"/>
          <p:cNvSpPr/>
          <p:nvPr/>
        </p:nvSpPr>
        <p:spPr>
          <a:xfrm>
            <a:off x="981075" y="1277825"/>
            <a:ext cx="5749800" cy="534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u="sng">
                <a:solidFill>
                  <a:srgbClr val="FF0000"/>
                </a:solidFill>
                <a:latin typeface="Comic Sans MS"/>
                <a:ea typeface="Comic Sans MS"/>
                <a:cs typeface="Comic Sans MS"/>
                <a:sym typeface="Comic Sans MS"/>
              </a:rPr>
              <a:t>The order of object properties is important</a:t>
            </a:r>
            <a:endParaRPr b="1" i="0" sz="2000" u="sng" cap="none" strike="noStrike">
              <a:solidFill>
                <a:srgbClr val="FF0000"/>
              </a:solidFill>
              <a:latin typeface="Comic Sans MS"/>
              <a:ea typeface="Comic Sans MS"/>
              <a:cs typeface="Comic Sans MS"/>
              <a:sym typeface="Comic Sans MS"/>
            </a:endParaRPr>
          </a:p>
        </p:txBody>
      </p:sp>
      <p:pic>
        <p:nvPicPr>
          <p:cNvPr id="189" name="Google Shape;189;p17"/>
          <p:cNvPicPr preferRelativeResize="0"/>
          <p:nvPr/>
        </p:nvPicPr>
        <p:blipFill rotWithShape="1">
          <a:blip r:embed="rId5">
            <a:alphaModFix/>
          </a:blip>
          <a:srcRect b="0" l="0" r="0" t="0"/>
          <a:stretch/>
        </p:blipFill>
        <p:spPr>
          <a:xfrm>
            <a:off x="0" y="6269248"/>
            <a:ext cx="2730499" cy="58876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184"/>
                                        </p:tgtEl>
                                        <p:attrNameLst>
                                          <p:attrName>style.visibility</p:attrName>
                                        </p:attrNameLst>
                                      </p:cBhvr>
                                      <p:to>
                                        <p:strVal val="visible"/>
                                      </p:to>
                                    </p:set>
                                    <p:anim calcmode="lin" valueType="num">
                                      <p:cBhvr additive="base">
                                        <p:cTn dur="1000"/>
                                        <p:tgtEl>
                                          <p:spTgt spid="184"/>
                                        </p:tgtEl>
                                        <p:attrNameLst>
                                          <p:attrName>ppt_w</p:attrName>
                                        </p:attrNameLst>
                                      </p:cBhvr>
                                      <p:tavLst>
                                        <p:tav fmla="" tm="0">
                                          <p:val>
                                            <p:strVal val="0"/>
                                          </p:val>
                                        </p:tav>
                                        <p:tav fmla="" tm="100000">
                                          <p:val>
                                            <p:strVal val="#ppt_w"/>
                                          </p:val>
                                        </p:tav>
                                      </p:tavLst>
                                    </p:anim>
                                    <p:anim calcmode="lin" valueType="num">
                                      <p:cBhvr additive="base">
                                        <p:cTn dur="1000"/>
                                        <p:tgtEl>
                                          <p:spTgt spid="184"/>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8"/>
          <p:cNvSpPr/>
          <p:nvPr/>
        </p:nvSpPr>
        <p:spPr>
          <a:xfrm>
            <a:off x="0" y="203200"/>
            <a:ext cx="12192000" cy="601800"/>
          </a:xfrm>
          <a:prstGeom prst="rect">
            <a:avLst/>
          </a:prstGeom>
          <a:noFill/>
          <a:ln cap="flat" cmpd="sng" w="57150">
            <a:solidFill>
              <a:srgbClr val="FFD6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000" u="none" cap="none" strike="noStrike">
                <a:solidFill>
                  <a:srgbClr val="00B0F0"/>
                </a:solidFill>
                <a:latin typeface="Comic Sans MS"/>
                <a:ea typeface="Comic Sans MS"/>
                <a:cs typeface="Comic Sans MS"/>
                <a:sym typeface="Comic Sans MS"/>
              </a:rPr>
              <a:t>JavaScript </a:t>
            </a:r>
            <a:r>
              <a:rPr b="1" i="0" lang="en-US" sz="2000" u="none" cap="none" strike="noStrike">
                <a:solidFill>
                  <a:srgbClr val="E95AC8"/>
                </a:solidFill>
                <a:latin typeface="Comic Sans MS"/>
                <a:ea typeface="Comic Sans MS"/>
                <a:cs typeface="Comic Sans MS"/>
                <a:sym typeface="Comic Sans MS"/>
              </a:rPr>
              <a:t>call(), </a:t>
            </a:r>
            <a:r>
              <a:rPr b="1" i="0" lang="en-US" sz="2000" u="none" cap="none" strike="noStrike">
                <a:solidFill>
                  <a:srgbClr val="00B0F0"/>
                </a:solidFill>
                <a:latin typeface="Comic Sans MS"/>
                <a:ea typeface="Comic Sans MS"/>
                <a:cs typeface="Comic Sans MS"/>
                <a:sym typeface="Comic Sans MS"/>
              </a:rPr>
              <a:t>apply() and </a:t>
            </a:r>
            <a:r>
              <a:rPr b="1" i="0" lang="en-US" sz="2000" u="none" cap="none" strike="noStrike">
                <a:solidFill>
                  <a:srgbClr val="8C51FF"/>
                </a:solidFill>
                <a:latin typeface="Comic Sans MS"/>
                <a:ea typeface="Comic Sans MS"/>
                <a:cs typeface="Comic Sans MS"/>
                <a:sym typeface="Comic Sans MS"/>
              </a:rPr>
              <a:t>bind() </a:t>
            </a:r>
            <a:r>
              <a:rPr b="1" i="0" lang="en-US" sz="2000" u="none" cap="none" strike="noStrike">
                <a:solidFill>
                  <a:srgbClr val="00B0F0"/>
                </a:solidFill>
                <a:latin typeface="Comic Sans MS"/>
                <a:ea typeface="Comic Sans MS"/>
                <a:cs typeface="Comic Sans MS"/>
                <a:sym typeface="Comic Sans MS"/>
              </a:rPr>
              <a:t>Methods</a:t>
            </a:r>
            <a:endParaRPr b="1" i="0" sz="2000" u="none" cap="none" strike="noStrike">
              <a:solidFill>
                <a:srgbClr val="00B0F0"/>
              </a:solidFill>
              <a:latin typeface="Comic Sans MS"/>
              <a:ea typeface="Comic Sans MS"/>
              <a:cs typeface="Comic Sans MS"/>
              <a:sym typeface="Comic Sans MS"/>
            </a:endParaRPr>
          </a:p>
        </p:txBody>
      </p:sp>
      <p:sp>
        <p:nvSpPr>
          <p:cNvPr id="195" name="Google Shape;195;p18"/>
          <p:cNvSpPr/>
          <p:nvPr/>
        </p:nvSpPr>
        <p:spPr>
          <a:xfrm>
            <a:off x="7340600" y="1639334"/>
            <a:ext cx="3860800" cy="1477328"/>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i="0" lang="en-US" sz="2300" u="none" cap="none" strike="noStrike">
                <a:solidFill>
                  <a:srgbClr val="E95AC8"/>
                </a:solidFill>
                <a:latin typeface="Comic Sans MS"/>
                <a:ea typeface="Comic Sans MS"/>
                <a:cs typeface="Comic Sans MS"/>
                <a:sym typeface="Comic Sans MS"/>
              </a:rPr>
              <a:t>call()</a:t>
            </a:r>
            <a:endParaRPr b="1" sz="1900">
              <a:latin typeface="Comic Sans MS"/>
              <a:ea typeface="Comic Sans MS"/>
              <a:cs typeface="Comic Sans MS"/>
              <a:sym typeface="Comic Sans MS"/>
            </a:endParaRPr>
          </a:p>
          <a:p>
            <a:pPr indent="0" lvl="0" marL="0" marR="0" rtl="0" algn="just">
              <a:spcBef>
                <a:spcPts val="0"/>
              </a:spcBef>
              <a:spcAft>
                <a:spcPts val="0"/>
              </a:spcAft>
              <a:buNone/>
            </a:pPr>
            <a:r>
              <a:t/>
            </a:r>
            <a:endParaRPr sz="1800">
              <a:solidFill>
                <a:schemeClr val="dk1"/>
              </a:solidFill>
              <a:latin typeface="Comic Sans MS"/>
              <a:ea typeface="Comic Sans MS"/>
              <a:cs typeface="Comic Sans MS"/>
              <a:sym typeface="Comic Sans MS"/>
            </a:endParaRPr>
          </a:p>
          <a:p>
            <a:pPr indent="0" lvl="0" marL="0" marR="0" rtl="0" algn="just">
              <a:spcBef>
                <a:spcPts val="0"/>
              </a:spcBef>
              <a:spcAft>
                <a:spcPts val="0"/>
              </a:spcAft>
              <a:buNone/>
            </a:pPr>
            <a:r>
              <a:rPr i="0" lang="en-US" sz="1800" u="none" cap="none" strike="noStrike">
                <a:solidFill>
                  <a:schemeClr val="dk1"/>
                </a:solidFill>
                <a:latin typeface="Comic Sans MS"/>
                <a:ea typeface="Comic Sans MS"/>
                <a:cs typeface="Comic Sans MS"/>
                <a:sym typeface="Comic Sans MS"/>
              </a:rPr>
              <a:t>call() method in JavaScript is used to invoke the function, it will pass an object as first parameter which will be the value of this inside function.</a:t>
            </a:r>
            <a:endParaRPr>
              <a:latin typeface="Comic Sans MS"/>
              <a:ea typeface="Comic Sans MS"/>
              <a:cs typeface="Comic Sans MS"/>
              <a:sym typeface="Comic Sans MS"/>
            </a:endParaRPr>
          </a:p>
        </p:txBody>
      </p:sp>
      <p:pic>
        <p:nvPicPr>
          <p:cNvPr id="196" name="Google Shape;196;p18"/>
          <p:cNvPicPr preferRelativeResize="0"/>
          <p:nvPr/>
        </p:nvPicPr>
        <p:blipFill rotWithShape="1">
          <a:blip r:embed="rId3">
            <a:alphaModFix/>
          </a:blip>
          <a:srcRect b="0" l="0" r="0" t="15506"/>
          <a:stretch/>
        </p:blipFill>
        <p:spPr>
          <a:xfrm>
            <a:off x="751724" y="1104900"/>
            <a:ext cx="5876747" cy="3454400"/>
          </a:xfrm>
          <a:prstGeom prst="rect">
            <a:avLst/>
          </a:prstGeom>
          <a:noFill/>
          <a:ln>
            <a:noFill/>
          </a:ln>
        </p:spPr>
      </p:pic>
      <p:pic>
        <p:nvPicPr>
          <p:cNvPr id="197" name="Google Shape;197;p18"/>
          <p:cNvPicPr preferRelativeResize="0"/>
          <p:nvPr/>
        </p:nvPicPr>
        <p:blipFill rotWithShape="1">
          <a:blip r:embed="rId4">
            <a:alphaModFix/>
          </a:blip>
          <a:srcRect b="0" l="0" r="0" t="0"/>
          <a:stretch/>
        </p:blipFill>
        <p:spPr>
          <a:xfrm>
            <a:off x="751724" y="4748212"/>
            <a:ext cx="6092804" cy="1493650"/>
          </a:xfrm>
          <a:prstGeom prst="rect">
            <a:avLst/>
          </a:prstGeom>
          <a:noFill/>
          <a:ln>
            <a:noFill/>
          </a:ln>
        </p:spPr>
      </p:pic>
      <p:sp>
        <p:nvSpPr>
          <p:cNvPr id="198" name="Google Shape;198;p18"/>
          <p:cNvSpPr/>
          <p:nvPr/>
        </p:nvSpPr>
        <p:spPr>
          <a:xfrm>
            <a:off x="9941319" y="6471667"/>
            <a:ext cx="225068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Ref: coursegalaxy.com</a:t>
            </a:r>
            <a:endParaRPr sz="1800">
              <a:solidFill>
                <a:schemeClr val="dk1"/>
              </a:solidFill>
              <a:latin typeface="Calibri"/>
              <a:ea typeface="Calibri"/>
              <a:cs typeface="Calibri"/>
              <a:sym typeface="Calibri"/>
            </a:endParaRPr>
          </a:p>
        </p:txBody>
      </p:sp>
      <p:sp>
        <p:nvSpPr>
          <p:cNvPr id="199" name="Google Shape;199;p18"/>
          <p:cNvSpPr/>
          <p:nvPr/>
        </p:nvSpPr>
        <p:spPr>
          <a:xfrm>
            <a:off x="734475" y="4215800"/>
            <a:ext cx="6190500" cy="532500"/>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B161E5"/>
              </a:solidFill>
              <a:latin typeface="Calibri"/>
              <a:ea typeface="Calibri"/>
              <a:cs typeface="Calibri"/>
              <a:sym typeface="Calibri"/>
            </a:endParaRPr>
          </a:p>
        </p:txBody>
      </p:sp>
      <p:pic>
        <p:nvPicPr>
          <p:cNvPr id="200" name="Google Shape;200;p18"/>
          <p:cNvPicPr preferRelativeResize="0"/>
          <p:nvPr/>
        </p:nvPicPr>
        <p:blipFill rotWithShape="1">
          <a:blip r:embed="rId5">
            <a:alphaModFix/>
          </a:blip>
          <a:srcRect b="0" l="0" r="0" t="0"/>
          <a:stretch/>
        </p:blipFill>
        <p:spPr>
          <a:xfrm>
            <a:off x="0" y="6269248"/>
            <a:ext cx="2730499" cy="58876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95"/>
                                        </p:tgtEl>
                                        <p:attrNameLst>
                                          <p:attrName>style.visibility</p:attrName>
                                        </p:attrNameLst>
                                      </p:cBhvr>
                                      <p:to>
                                        <p:strVal val="visible"/>
                                      </p:to>
                                    </p:set>
                                    <p:anim calcmode="lin" valueType="num">
                                      <p:cBhvr additive="base">
                                        <p:cTn dur="700"/>
                                        <p:tgtEl>
                                          <p:spTgt spid="195"/>
                                        </p:tgtEl>
                                        <p:attrNameLst>
                                          <p:attrName>ppt_x</p:attrName>
                                        </p:attrNameLst>
                                      </p:cBhvr>
                                      <p:tavLst>
                                        <p:tav fmla="" tm="0">
                                          <p:val>
                                            <p:strVal val="#ppt_x+1"/>
                                          </p:val>
                                        </p:tav>
                                        <p:tav fmla="" tm="100000">
                                          <p:val>
                                            <p:strVal val="#ppt_x"/>
                                          </p:val>
                                        </p:tav>
                                      </p:tavLst>
                                    </p:anim>
                                  </p:childTnLst>
                                </p:cTn>
                              </p:par>
                            </p:childTnLst>
                          </p:cTn>
                        </p:par>
                        <p:par>
                          <p:cTn fill="hold">
                            <p:stCondLst>
                              <p:cond delay="700"/>
                            </p:stCondLst>
                            <p:childTnLst>
                              <p:par>
                                <p:cTn fill="hold" nodeType="afterEffect" presetClass="entr" presetID="23" presetSubtype="16">
                                  <p:stCondLst>
                                    <p:cond delay="0"/>
                                  </p:stCondLst>
                                  <p:childTnLst>
                                    <p:set>
                                      <p:cBhvr>
                                        <p:cTn dur="1" fill="hold">
                                          <p:stCondLst>
                                            <p:cond delay="0"/>
                                          </p:stCondLst>
                                        </p:cTn>
                                        <p:tgtEl>
                                          <p:spTgt spid="194"/>
                                        </p:tgtEl>
                                        <p:attrNameLst>
                                          <p:attrName>style.visibility</p:attrName>
                                        </p:attrNameLst>
                                      </p:cBhvr>
                                      <p:to>
                                        <p:strVal val="visible"/>
                                      </p:to>
                                    </p:set>
                                    <p:anim calcmode="lin" valueType="num">
                                      <p:cBhvr additive="base">
                                        <p:cTn dur="1000"/>
                                        <p:tgtEl>
                                          <p:spTgt spid="194"/>
                                        </p:tgtEl>
                                        <p:attrNameLst>
                                          <p:attrName>ppt_w</p:attrName>
                                        </p:attrNameLst>
                                      </p:cBhvr>
                                      <p:tavLst>
                                        <p:tav fmla="" tm="0">
                                          <p:val>
                                            <p:strVal val="0"/>
                                          </p:val>
                                        </p:tav>
                                        <p:tav fmla="" tm="100000">
                                          <p:val>
                                            <p:strVal val="#ppt_w"/>
                                          </p:val>
                                        </p:tav>
                                      </p:tavLst>
                                    </p:anim>
                                    <p:anim calcmode="lin" valueType="num">
                                      <p:cBhvr additive="base">
                                        <p:cTn dur="1000"/>
                                        <p:tgtEl>
                                          <p:spTgt spid="19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96"/>
                                        </p:tgtEl>
                                        <p:attrNameLst>
                                          <p:attrName>style.visibility</p:attrName>
                                        </p:attrNameLst>
                                      </p:cBhvr>
                                      <p:to>
                                        <p:strVal val="visible"/>
                                      </p:to>
                                    </p:set>
                                    <p:anim calcmode="lin" valueType="num">
                                      <p:cBhvr additive="base">
                                        <p:cTn dur="1000"/>
                                        <p:tgtEl>
                                          <p:spTgt spid="196"/>
                                        </p:tgtEl>
                                        <p:attrNameLst>
                                          <p:attrName>ppt_w</p:attrName>
                                        </p:attrNameLst>
                                      </p:cBhvr>
                                      <p:tavLst>
                                        <p:tav fmla="" tm="0">
                                          <p:val>
                                            <p:strVal val="0"/>
                                          </p:val>
                                        </p:tav>
                                        <p:tav fmla="" tm="100000">
                                          <p:val>
                                            <p:strVal val="#ppt_w"/>
                                          </p:val>
                                        </p:tav>
                                      </p:tavLst>
                                    </p:anim>
                                    <p:anim calcmode="lin" valueType="num">
                                      <p:cBhvr additive="base">
                                        <p:cTn dur="1000"/>
                                        <p:tgtEl>
                                          <p:spTgt spid="196"/>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700"/>
                                        <p:tgtEl>
                                          <p:spTgt spid="199"/>
                                        </p:tgtEl>
                                      </p:cBhvr>
                                    </p:animEffect>
                                  </p:childTnLst>
                                </p:cTn>
                              </p:par>
                            </p:childTnLst>
                          </p:cTn>
                        </p:par>
                        <p:par>
                          <p:cTn fill="hold">
                            <p:stCondLst>
                              <p:cond delay="1700"/>
                            </p:stCondLst>
                            <p:childTnLst>
                              <p:par>
                                <p:cTn fill="hold" nodeType="after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700"/>
                                        <p:tgtEl>
                                          <p:spTgt spid="1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9"/>
          <p:cNvSpPr/>
          <p:nvPr/>
        </p:nvSpPr>
        <p:spPr>
          <a:xfrm>
            <a:off x="7366000" y="1749001"/>
            <a:ext cx="4152900" cy="2308324"/>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lang="en-US" sz="2300">
                <a:solidFill>
                  <a:srgbClr val="00B0F0"/>
                </a:solidFill>
                <a:latin typeface="Comic Sans MS"/>
                <a:ea typeface="Comic Sans MS"/>
                <a:cs typeface="Comic Sans MS"/>
                <a:sym typeface="Comic Sans MS"/>
              </a:rPr>
              <a:t>apply()</a:t>
            </a:r>
            <a:endParaRPr b="1" sz="1900">
              <a:latin typeface="Comic Sans MS"/>
              <a:ea typeface="Comic Sans MS"/>
              <a:cs typeface="Comic Sans MS"/>
              <a:sym typeface="Comic Sans MS"/>
            </a:endParaRPr>
          </a:p>
          <a:p>
            <a:pPr indent="0" lvl="0" marL="0" marR="0" rtl="0" algn="just">
              <a:spcBef>
                <a:spcPts val="0"/>
              </a:spcBef>
              <a:spcAft>
                <a:spcPts val="0"/>
              </a:spcAft>
              <a:buNone/>
            </a:pPr>
            <a:r>
              <a:t/>
            </a:r>
            <a:endParaRPr sz="1800">
              <a:solidFill>
                <a:schemeClr val="dk1"/>
              </a:solidFill>
              <a:latin typeface="Comic Sans MS"/>
              <a:ea typeface="Comic Sans MS"/>
              <a:cs typeface="Comic Sans MS"/>
              <a:sym typeface="Comic Sans MS"/>
            </a:endParaRPr>
          </a:p>
          <a:p>
            <a:pPr indent="0" lvl="0" marL="0" marR="0" rtl="0" algn="just">
              <a:spcBef>
                <a:spcPts val="0"/>
              </a:spcBef>
              <a:spcAft>
                <a:spcPts val="0"/>
              </a:spcAft>
              <a:buNone/>
            </a:pPr>
            <a:r>
              <a:rPr lang="en-US" sz="1800">
                <a:solidFill>
                  <a:schemeClr val="dk1"/>
                </a:solidFill>
                <a:latin typeface="Comic Sans MS"/>
                <a:ea typeface="Comic Sans MS"/>
                <a:cs typeface="Comic Sans MS"/>
                <a:sym typeface="Comic Sans MS"/>
              </a:rPr>
              <a:t>apply() method in JavaScript is same as call(). It is used to invoke the function but the parameters will be passed in array. This may be very useful in scenarios where we get the input in form of array or we have to pass variable number of arguments.</a:t>
            </a:r>
            <a:endParaRPr>
              <a:latin typeface="Comic Sans MS"/>
              <a:ea typeface="Comic Sans MS"/>
              <a:cs typeface="Comic Sans MS"/>
              <a:sym typeface="Comic Sans MS"/>
            </a:endParaRPr>
          </a:p>
        </p:txBody>
      </p:sp>
      <p:pic>
        <p:nvPicPr>
          <p:cNvPr id="206" name="Google Shape;206;p19"/>
          <p:cNvPicPr preferRelativeResize="0"/>
          <p:nvPr/>
        </p:nvPicPr>
        <p:blipFill rotWithShape="1">
          <a:blip r:embed="rId3">
            <a:alphaModFix/>
          </a:blip>
          <a:srcRect b="0" l="0" r="0" t="0"/>
          <a:stretch/>
        </p:blipFill>
        <p:spPr>
          <a:xfrm>
            <a:off x="751724" y="4748212"/>
            <a:ext cx="6092804" cy="1493650"/>
          </a:xfrm>
          <a:prstGeom prst="rect">
            <a:avLst/>
          </a:prstGeom>
          <a:noFill/>
          <a:ln>
            <a:noFill/>
          </a:ln>
        </p:spPr>
      </p:pic>
      <p:pic>
        <p:nvPicPr>
          <p:cNvPr id="207" name="Google Shape;207;p19"/>
          <p:cNvPicPr preferRelativeResize="0"/>
          <p:nvPr/>
        </p:nvPicPr>
        <p:blipFill rotWithShape="1">
          <a:blip r:embed="rId4">
            <a:alphaModFix/>
          </a:blip>
          <a:srcRect b="0" l="0" r="0" t="18390"/>
          <a:stretch/>
        </p:blipFill>
        <p:spPr>
          <a:xfrm>
            <a:off x="751724" y="1066459"/>
            <a:ext cx="5687176" cy="3378406"/>
          </a:xfrm>
          <a:prstGeom prst="rect">
            <a:avLst/>
          </a:prstGeom>
          <a:noFill/>
          <a:ln>
            <a:noFill/>
          </a:ln>
        </p:spPr>
      </p:pic>
      <p:sp>
        <p:nvSpPr>
          <p:cNvPr id="208" name="Google Shape;208;p19"/>
          <p:cNvSpPr/>
          <p:nvPr/>
        </p:nvSpPr>
        <p:spPr>
          <a:xfrm>
            <a:off x="9941319" y="6471667"/>
            <a:ext cx="225068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Ref: coursegalaxy.com</a:t>
            </a:r>
            <a:endParaRPr sz="1800">
              <a:solidFill>
                <a:schemeClr val="dk1"/>
              </a:solidFill>
              <a:latin typeface="Calibri"/>
              <a:ea typeface="Calibri"/>
              <a:cs typeface="Calibri"/>
              <a:sym typeface="Calibri"/>
            </a:endParaRPr>
          </a:p>
        </p:txBody>
      </p:sp>
      <p:sp>
        <p:nvSpPr>
          <p:cNvPr id="209" name="Google Shape;209;p19"/>
          <p:cNvSpPr/>
          <p:nvPr/>
        </p:nvSpPr>
        <p:spPr>
          <a:xfrm>
            <a:off x="734475" y="4139600"/>
            <a:ext cx="6190500" cy="532500"/>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B161E5"/>
              </a:solidFill>
              <a:latin typeface="Calibri"/>
              <a:ea typeface="Calibri"/>
              <a:cs typeface="Calibri"/>
              <a:sym typeface="Calibri"/>
            </a:endParaRPr>
          </a:p>
        </p:txBody>
      </p:sp>
      <p:sp>
        <p:nvSpPr>
          <p:cNvPr id="210" name="Google Shape;210;p19"/>
          <p:cNvSpPr/>
          <p:nvPr/>
        </p:nvSpPr>
        <p:spPr>
          <a:xfrm>
            <a:off x="0" y="203200"/>
            <a:ext cx="12192000" cy="601800"/>
          </a:xfrm>
          <a:prstGeom prst="rect">
            <a:avLst/>
          </a:prstGeom>
          <a:noFill/>
          <a:ln cap="flat" cmpd="sng" w="57150">
            <a:solidFill>
              <a:srgbClr val="FFD6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000" u="none" cap="none" strike="noStrike">
                <a:solidFill>
                  <a:srgbClr val="00B0F0"/>
                </a:solidFill>
                <a:latin typeface="Comic Sans MS"/>
                <a:ea typeface="Comic Sans MS"/>
                <a:cs typeface="Comic Sans MS"/>
                <a:sym typeface="Comic Sans MS"/>
              </a:rPr>
              <a:t>JavaScript </a:t>
            </a:r>
            <a:r>
              <a:rPr b="1" i="0" lang="en-US" sz="2000" u="none" cap="none" strike="noStrike">
                <a:solidFill>
                  <a:srgbClr val="E95AC8"/>
                </a:solidFill>
                <a:latin typeface="Comic Sans MS"/>
                <a:ea typeface="Comic Sans MS"/>
                <a:cs typeface="Comic Sans MS"/>
                <a:sym typeface="Comic Sans MS"/>
              </a:rPr>
              <a:t>call(), </a:t>
            </a:r>
            <a:r>
              <a:rPr b="1" i="0" lang="en-US" sz="2000" u="none" cap="none" strike="noStrike">
                <a:solidFill>
                  <a:srgbClr val="00B0F0"/>
                </a:solidFill>
                <a:latin typeface="Comic Sans MS"/>
                <a:ea typeface="Comic Sans MS"/>
                <a:cs typeface="Comic Sans MS"/>
                <a:sym typeface="Comic Sans MS"/>
              </a:rPr>
              <a:t>apply() and </a:t>
            </a:r>
            <a:r>
              <a:rPr b="1" i="0" lang="en-US" sz="2000" u="none" cap="none" strike="noStrike">
                <a:solidFill>
                  <a:srgbClr val="8C51FF"/>
                </a:solidFill>
                <a:latin typeface="Comic Sans MS"/>
                <a:ea typeface="Comic Sans MS"/>
                <a:cs typeface="Comic Sans MS"/>
                <a:sym typeface="Comic Sans MS"/>
              </a:rPr>
              <a:t>bind() </a:t>
            </a:r>
            <a:r>
              <a:rPr b="1" i="0" lang="en-US" sz="2000" u="none" cap="none" strike="noStrike">
                <a:solidFill>
                  <a:srgbClr val="00B0F0"/>
                </a:solidFill>
                <a:latin typeface="Comic Sans MS"/>
                <a:ea typeface="Comic Sans MS"/>
                <a:cs typeface="Comic Sans MS"/>
                <a:sym typeface="Comic Sans MS"/>
              </a:rPr>
              <a:t>Methods</a:t>
            </a:r>
            <a:endParaRPr b="1" i="0" sz="2000" u="none" cap="none" strike="noStrike">
              <a:solidFill>
                <a:srgbClr val="00B0F0"/>
              </a:solidFill>
              <a:latin typeface="Comic Sans MS"/>
              <a:ea typeface="Comic Sans MS"/>
              <a:cs typeface="Comic Sans MS"/>
              <a:sym typeface="Comic Sans MS"/>
            </a:endParaRPr>
          </a:p>
        </p:txBody>
      </p:sp>
      <p:pic>
        <p:nvPicPr>
          <p:cNvPr id="211" name="Google Shape;211;p19"/>
          <p:cNvPicPr preferRelativeResize="0"/>
          <p:nvPr/>
        </p:nvPicPr>
        <p:blipFill rotWithShape="1">
          <a:blip r:embed="rId5">
            <a:alphaModFix/>
          </a:blip>
          <a:srcRect b="0" l="0" r="0" t="0"/>
          <a:stretch/>
        </p:blipFill>
        <p:spPr>
          <a:xfrm>
            <a:off x="0" y="6269248"/>
            <a:ext cx="2730499" cy="58876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205"/>
                                        </p:tgtEl>
                                        <p:attrNameLst>
                                          <p:attrName>style.visibility</p:attrName>
                                        </p:attrNameLst>
                                      </p:cBhvr>
                                      <p:to>
                                        <p:strVal val="visible"/>
                                      </p:to>
                                    </p:set>
                                    <p:anim calcmode="lin" valueType="num">
                                      <p:cBhvr additive="base">
                                        <p:cTn dur="700"/>
                                        <p:tgtEl>
                                          <p:spTgt spid="20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07"/>
                                        </p:tgtEl>
                                        <p:attrNameLst>
                                          <p:attrName>style.visibility</p:attrName>
                                        </p:attrNameLst>
                                      </p:cBhvr>
                                      <p:to>
                                        <p:strVal val="visible"/>
                                      </p:to>
                                    </p:set>
                                    <p:anim calcmode="lin" valueType="num">
                                      <p:cBhvr additive="base">
                                        <p:cTn dur="1000"/>
                                        <p:tgtEl>
                                          <p:spTgt spid="207"/>
                                        </p:tgtEl>
                                        <p:attrNameLst>
                                          <p:attrName>ppt_w</p:attrName>
                                        </p:attrNameLst>
                                      </p:cBhvr>
                                      <p:tavLst>
                                        <p:tav fmla="" tm="0">
                                          <p:val>
                                            <p:strVal val="0"/>
                                          </p:val>
                                        </p:tav>
                                        <p:tav fmla="" tm="100000">
                                          <p:val>
                                            <p:strVal val="#ppt_w"/>
                                          </p:val>
                                        </p:tav>
                                      </p:tavLst>
                                    </p:anim>
                                    <p:anim calcmode="lin" valueType="num">
                                      <p:cBhvr additive="base">
                                        <p:cTn dur="1000"/>
                                        <p:tgtEl>
                                          <p:spTgt spid="207"/>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900"/>
                                        <p:tgtEl>
                                          <p:spTgt spid="209"/>
                                        </p:tgtEl>
                                      </p:cBhvr>
                                    </p:animEffect>
                                  </p:childTnLst>
                                </p:cTn>
                              </p:par>
                            </p:childTnLst>
                          </p:cTn>
                        </p:par>
                        <p:par>
                          <p:cTn fill="hold">
                            <p:stCondLst>
                              <p:cond delay="1900"/>
                            </p:stCondLst>
                            <p:childTnLst>
                              <p:par>
                                <p:cTn fill="hold" nodeType="after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20"/>
          <p:cNvPicPr preferRelativeResize="0"/>
          <p:nvPr/>
        </p:nvPicPr>
        <p:blipFill rotWithShape="1">
          <a:blip r:embed="rId3">
            <a:alphaModFix/>
          </a:blip>
          <a:srcRect b="0" l="0" r="0" t="0"/>
          <a:stretch/>
        </p:blipFill>
        <p:spPr>
          <a:xfrm>
            <a:off x="751724" y="4748212"/>
            <a:ext cx="6092804" cy="1493650"/>
          </a:xfrm>
          <a:prstGeom prst="rect">
            <a:avLst/>
          </a:prstGeom>
          <a:noFill/>
          <a:ln>
            <a:noFill/>
          </a:ln>
        </p:spPr>
      </p:pic>
      <p:sp>
        <p:nvSpPr>
          <p:cNvPr id="217" name="Google Shape;217;p20"/>
          <p:cNvSpPr/>
          <p:nvPr/>
        </p:nvSpPr>
        <p:spPr>
          <a:xfrm>
            <a:off x="7556500" y="1921192"/>
            <a:ext cx="4152900" cy="1477328"/>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lang="en-US" sz="2300">
                <a:solidFill>
                  <a:srgbClr val="8C51FF"/>
                </a:solidFill>
                <a:latin typeface="Comic Sans MS"/>
                <a:ea typeface="Comic Sans MS"/>
                <a:cs typeface="Comic Sans MS"/>
                <a:sym typeface="Comic Sans MS"/>
              </a:rPr>
              <a:t>bind()</a:t>
            </a:r>
            <a:endParaRPr b="1" sz="1900">
              <a:latin typeface="Comic Sans MS"/>
              <a:ea typeface="Comic Sans MS"/>
              <a:cs typeface="Comic Sans MS"/>
              <a:sym typeface="Comic Sans MS"/>
            </a:endParaRPr>
          </a:p>
          <a:p>
            <a:pPr indent="0" lvl="0" marL="0" marR="0" rtl="0" algn="just">
              <a:spcBef>
                <a:spcPts val="0"/>
              </a:spcBef>
              <a:spcAft>
                <a:spcPts val="0"/>
              </a:spcAft>
              <a:buNone/>
            </a:pPr>
            <a:r>
              <a:t/>
            </a:r>
            <a:endParaRPr sz="1800">
              <a:solidFill>
                <a:schemeClr val="dk1"/>
              </a:solidFill>
              <a:latin typeface="Comic Sans MS"/>
              <a:ea typeface="Comic Sans MS"/>
              <a:cs typeface="Comic Sans MS"/>
              <a:sym typeface="Comic Sans MS"/>
            </a:endParaRPr>
          </a:p>
          <a:p>
            <a:pPr indent="0" lvl="0" marL="0" marR="0" rtl="0" algn="just">
              <a:spcBef>
                <a:spcPts val="0"/>
              </a:spcBef>
              <a:spcAft>
                <a:spcPts val="0"/>
              </a:spcAft>
              <a:buNone/>
            </a:pPr>
            <a:r>
              <a:rPr lang="en-US" sz="1800">
                <a:solidFill>
                  <a:schemeClr val="dk1"/>
                </a:solidFill>
                <a:latin typeface="Comic Sans MS"/>
                <a:ea typeface="Comic Sans MS"/>
                <a:cs typeface="Comic Sans MS"/>
                <a:sym typeface="Comic Sans MS"/>
              </a:rPr>
              <a:t>bind() method in JavaScript is used to create new function, it will pass an object as parameter which will be the value of this inside function.</a:t>
            </a:r>
            <a:endParaRPr>
              <a:latin typeface="Comic Sans MS"/>
              <a:ea typeface="Comic Sans MS"/>
              <a:cs typeface="Comic Sans MS"/>
              <a:sym typeface="Comic Sans MS"/>
            </a:endParaRPr>
          </a:p>
        </p:txBody>
      </p:sp>
      <p:pic>
        <p:nvPicPr>
          <p:cNvPr id="218" name="Google Shape;218;p20"/>
          <p:cNvPicPr preferRelativeResize="0"/>
          <p:nvPr/>
        </p:nvPicPr>
        <p:blipFill rotWithShape="1">
          <a:blip r:embed="rId4">
            <a:alphaModFix/>
          </a:blip>
          <a:srcRect b="0" l="0" r="0" t="17225"/>
          <a:stretch/>
        </p:blipFill>
        <p:spPr>
          <a:xfrm>
            <a:off x="642596" y="990600"/>
            <a:ext cx="5880806" cy="3757612"/>
          </a:xfrm>
          <a:prstGeom prst="rect">
            <a:avLst/>
          </a:prstGeom>
          <a:noFill/>
          <a:ln>
            <a:noFill/>
          </a:ln>
        </p:spPr>
      </p:pic>
      <p:sp>
        <p:nvSpPr>
          <p:cNvPr id="219" name="Google Shape;219;p20"/>
          <p:cNvSpPr/>
          <p:nvPr/>
        </p:nvSpPr>
        <p:spPr>
          <a:xfrm>
            <a:off x="9941319" y="6471667"/>
            <a:ext cx="225068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Ref: coursegalaxy.com</a:t>
            </a:r>
            <a:endParaRPr sz="1800">
              <a:solidFill>
                <a:schemeClr val="dk1"/>
              </a:solidFill>
              <a:latin typeface="Calibri"/>
              <a:ea typeface="Calibri"/>
              <a:cs typeface="Calibri"/>
              <a:sym typeface="Calibri"/>
            </a:endParaRPr>
          </a:p>
        </p:txBody>
      </p:sp>
      <p:sp>
        <p:nvSpPr>
          <p:cNvPr id="220" name="Google Shape;220;p20"/>
          <p:cNvSpPr/>
          <p:nvPr/>
        </p:nvSpPr>
        <p:spPr>
          <a:xfrm>
            <a:off x="734475" y="4024250"/>
            <a:ext cx="6190500" cy="800400"/>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B161E5"/>
              </a:solidFill>
              <a:latin typeface="Calibri"/>
              <a:ea typeface="Calibri"/>
              <a:cs typeface="Calibri"/>
              <a:sym typeface="Calibri"/>
            </a:endParaRPr>
          </a:p>
        </p:txBody>
      </p:sp>
      <p:sp>
        <p:nvSpPr>
          <p:cNvPr id="221" name="Google Shape;221;p20"/>
          <p:cNvSpPr/>
          <p:nvPr/>
        </p:nvSpPr>
        <p:spPr>
          <a:xfrm>
            <a:off x="0" y="203200"/>
            <a:ext cx="12192000" cy="601800"/>
          </a:xfrm>
          <a:prstGeom prst="rect">
            <a:avLst/>
          </a:prstGeom>
          <a:noFill/>
          <a:ln cap="flat" cmpd="sng" w="57150">
            <a:solidFill>
              <a:srgbClr val="FFD6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000" u="none" cap="none" strike="noStrike">
                <a:solidFill>
                  <a:srgbClr val="00B0F0"/>
                </a:solidFill>
                <a:latin typeface="Comic Sans MS"/>
                <a:ea typeface="Comic Sans MS"/>
                <a:cs typeface="Comic Sans MS"/>
                <a:sym typeface="Comic Sans MS"/>
              </a:rPr>
              <a:t>JavaScript </a:t>
            </a:r>
            <a:r>
              <a:rPr b="1" i="0" lang="en-US" sz="2000" u="none" cap="none" strike="noStrike">
                <a:solidFill>
                  <a:srgbClr val="E95AC8"/>
                </a:solidFill>
                <a:latin typeface="Comic Sans MS"/>
                <a:ea typeface="Comic Sans MS"/>
                <a:cs typeface="Comic Sans MS"/>
                <a:sym typeface="Comic Sans MS"/>
              </a:rPr>
              <a:t>call(), </a:t>
            </a:r>
            <a:r>
              <a:rPr b="1" i="0" lang="en-US" sz="2000" u="none" cap="none" strike="noStrike">
                <a:solidFill>
                  <a:srgbClr val="00B0F0"/>
                </a:solidFill>
                <a:latin typeface="Comic Sans MS"/>
                <a:ea typeface="Comic Sans MS"/>
                <a:cs typeface="Comic Sans MS"/>
                <a:sym typeface="Comic Sans MS"/>
              </a:rPr>
              <a:t>apply() and </a:t>
            </a:r>
            <a:r>
              <a:rPr b="1" i="0" lang="en-US" sz="2000" u="none" cap="none" strike="noStrike">
                <a:solidFill>
                  <a:srgbClr val="8C51FF"/>
                </a:solidFill>
                <a:latin typeface="Comic Sans MS"/>
                <a:ea typeface="Comic Sans MS"/>
                <a:cs typeface="Comic Sans MS"/>
                <a:sym typeface="Comic Sans MS"/>
              </a:rPr>
              <a:t>bind() </a:t>
            </a:r>
            <a:r>
              <a:rPr b="1" i="0" lang="en-US" sz="2000" u="none" cap="none" strike="noStrike">
                <a:solidFill>
                  <a:srgbClr val="00B0F0"/>
                </a:solidFill>
                <a:latin typeface="Comic Sans MS"/>
                <a:ea typeface="Comic Sans MS"/>
                <a:cs typeface="Comic Sans MS"/>
                <a:sym typeface="Comic Sans MS"/>
              </a:rPr>
              <a:t>Methods</a:t>
            </a:r>
            <a:endParaRPr b="1" i="0" sz="2000" u="none" cap="none" strike="noStrike">
              <a:solidFill>
                <a:srgbClr val="00B0F0"/>
              </a:solidFill>
              <a:latin typeface="Comic Sans MS"/>
              <a:ea typeface="Comic Sans MS"/>
              <a:cs typeface="Comic Sans MS"/>
              <a:sym typeface="Comic Sans MS"/>
            </a:endParaRPr>
          </a:p>
        </p:txBody>
      </p:sp>
      <p:pic>
        <p:nvPicPr>
          <p:cNvPr id="222" name="Google Shape;222;p20"/>
          <p:cNvPicPr preferRelativeResize="0"/>
          <p:nvPr/>
        </p:nvPicPr>
        <p:blipFill rotWithShape="1">
          <a:blip r:embed="rId5">
            <a:alphaModFix/>
          </a:blip>
          <a:srcRect b="0" l="0" r="0" t="0"/>
          <a:stretch/>
        </p:blipFill>
        <p:spPr>
          <a:xfrm>
            <a:off x="0" y="6269248"/>
            <a:ext cx="2730499" cy="58876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217"/>
                                        </p:tgtEl>
                                        <p:attrNameLst>
                                          <p:attrName>style.visibility</p:attrName>
                                        </p:attrNameLst>
                                      </p:cBhvr>
                                      <p:to>
                                        <p:strVal val="visible"/>
                                      </p:to>
                                    </p:set>
                                    <p:anim calcmode="lin" valueType="num">
                                      <p:cBhvr additive="base">
                                        <p:cTn dur="1000"/>
                                        <p:tgtEl>
                                          <p:spTgt spid="21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18"/>
                                        </p:tgtEl>
                                        <p:attrNameLst>
                                          <p:attrName>style.visibility</p:attrName>
                                        </p:attrNameLst>
                                      </p:cBhvr>
                                      <p:to>
                                        <p:strVal val="visible"/>
                                      </p:to>
                                    </p:set>
                                    <p:anim calcmode="lin" valueType="num">
                                      <p:cBhvr additive="base">
                                        <p:cTn dur="1000"/>
                                        <p:tgtEl>
                                          <p:spTgt spid="218"/>
                                        </p:tgtEl>
                                        <p:attrNameLst>
                                          <p:attrName>ppt_w</p:attrName>
                                        </p:attrNameLst>
                                      </p:cBhvr>
                                      <p:tavLst>
                                        <p:tav fmla="" tm="0">
                                          <p:val>
                                            <p:strVal val="0"/>
                                          </p:val>
                                        </p:tav>
                                        <p:tav fmla="" tm="100000">
                                          <p:val>
                                            <p:strVal val="#ppt_w"/>
                                          </p:val>
                                        </p:tav>
                                      </p:tavLst>
                                    </p:anim>
                                    <p:anim calcmode="lin" valueType="num">
                                      <p:cBhvr additive="base">
                                        <p:cTn dur="1000"/>
                                        <p:tgtEl>
                                          <p:spTgt spid="218"/>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21"/>
          <p:cNvPicPr preferRelativeResize="0"/>
          <p:nvPr/>
        </p:nvPicPr>
        <p:blipFill rotWithShape="1">
          <a:blip r:embed="rId3">
            <a:alphaModFix/>
          </a:blip>
          <a:srcRect b="39963" l="0" r="0" t="0"/>
          <a:stretch/>
        </p:blipFill>
        <p:spPr>
          <a:xfrm>
            <a:off x="1840413" y="1727200"/>
            <a:ext cx="8511177" cy="2895600"/>
          </a:xfrm>
          <a:prstGeom prst="rect">
            <a:avLst/>
          </a:prstGeom>
          <a:noFill/>
          <a:ln>
            <a:noFill/>
          </a:ln>
        </p:spPr>
      </p:pic>
      <p:sp>
        <p:nvSpPr>
          <p:cNvPr id="228" name="Google Shape;228;p21"/>
          <p:cNvSpPr/>
          <p:nvPr/>
        </p:nvSpPr>
        <p:spPr>
          <a:xfrm>
            <a:off x="0" y="203200"/>
            <a:ext cx="12192000" cy="601800"/>
          </a:xfrm>
          <a:prstGeom prst="rect">
            <a:avLst/>
          </a:prstGeom>
          <a:noFill/>
          <a:ln cap="flat" cmpd="sng" w="57150">
            <a:solidFill>
              <a:srgbClr val="FFD6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000" u="none" cap="none" strike="noStrike">
                <a:solidFill>
                  <a:srgbClr val="00B0F0"/>
                </a:solidFill>
                <a:latin typeface="Comic Sans MS"/>
                <a:ea typeface="Comic Sans MS"/>
                <a:cs typeface="Comic Sans MS"/>
                <a:sym typeface="Comic Sans MS"/>
              </a:rPr>
              <a:t>JavaScript </a:t>
            </a:r>
            <a:r>
              <a:rPr b="1" i="0" lang="en-US" sz="2000" u="none" cap="none" strike="noStrike">
                <a:solidFill>
                  <a:srgbClr val="E95AC8"/>
                </a:solidFill>
                <a:latin typeface="Comic Sans MS"/>
                <a:ea typeface="Comic Sans MS"/>
                <a:cs typeface="Comic Sans MS"/>
                <a:sym typeface="Comic Sans MS"/>
              </a:rPr>
              <a:t>call(), </a:t>
            </a:r>
            <a:r>
              <a:rPr b="1" i="0" lang="en-US" sz="2000" u="none" cap="none" strike="noStrike">
                <a:solidFill>
                  <a:srgbClr val="00B0F0"/>
                </a:solidFill>
                <a:latin typeface="Comic Sans MS"/>
                <a:ea typeface="Comic Sans MS"/>
                <a:cs typeface="Comic Sans MS"/>
                <a:sym typeface="Comic Sans MS"/>
              </a:rPr>
              <a:t>apply() and </a:t>
            </a:r>
            <a:r>
              <a:rPr b="1" i="0" lang="en-US" sz="2000" u="none" cap="none" strike="noStrike">
                <a:solidFill>
                  <a:srgbClr val="8C51FF"/>
                </a:solidFill>
                <a:latin typeface="Comic Sans MS"/>
                <a:ea typeface="Comic Sans MS"/>
                <a:cs typeface="Comic Sans MS"/>
                <a:sym typeface="Comic Sans MS"/>
              </a:rPr>
              <a:t>bind() </a:t>
            </a:r>
            <a:r>
              <a:rPr b="1" i="0" lang="en-US" sz="2000" u="none" cap="none" strike="noStrike">
                <a:solidFill>
                  <a:srgbClr val="00B0F0"/>
                </a:solidFill>
                <a:latin typeface="Comic Sans MS"/>
                <a:ea typeface="Comic Sans MS"/>
                <a:cs typeface="Comic Sans MS"/>
                <a:sym typeface="Comic Sans MS"/>
              </a:rPr>
              <a:t>Methods</a:t>
            </a:r>
            <a:endParaRPr b="1" i="0" sz="2000" u="none" cap="none" strike="noStrike">
              <a:solidFill>
                <a:srgbClr val="00B0F0"/>
              </a:solidFill>
              <a:latin typeface="Comic Sans MS"/>
              <a:ea typeface="Comic Sans MS"/>
              <a:cs typeface="Comic Sans MS"/>
              <a:sym typeface="Comic Sans MS"/>
            </a:endParaRPr>
          </a:p>
        </p:txBody>
      </p:sp>
      <p:pic>
        <p:nvPicPr>
          <p:cNvPr id="229" name="Google Shape;229;p21"/>
          <p:cNvPicPr preferRelativeResize="0"/>
          <p:nvPr/>
        </p:nvPicPr>
        <p:blipFill rotWithShape="1">
          <a:blip r:embed="rId4">
            <a:alphaModFix/>
          </a:blip>
          <a:srcRect b="0" l="0" r="0" t="0"/>
          <a:stretch/>
        </p:blipFill>
        <p:spPr>
          <a:xfrm>
            <a:off x="0" y="6269248"/>
            <a:ext cx="2730499" cy="58876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227"/>
                                        </p:tgtEl>
                                        <p:attrNameLst>
                                          <p:attrName>style.visibility</p:attrName>
                                        </p:attrNameLst>
                                      </p:cBhvr>
                                      <p:to>
                                        <p:strVal val="visible"/>
                                      </p:to>
                                    </p:set>
                                    <p:anim calcmode="lin" valueType="num">
                                      <p:cBhvr additive="base">
                                        <p:cTn dur="1000"/>
                                        <p:tgtEl>
                                          <p:spTgt spid="227"/>
                                        </p:tgtEl>
                                        <p:attrNameLst>
                                          <p:attrName>ppt_w</p:attrName>
                                        </p:attrNameLst>
                                      </p:cBhvr>
                                      <p:tavLst>
                                        <p:tav fmla="" tm="0">
                                          <p:val>
                                            <p:strVal val="0"/>
                                          </p:val>
                                        </p:tav>
                                        <p:tav fmla="" tm="100000">
                                          <p:val>
                                            <p:strVal val="#ppt_w"/>
                                          </p:val>
                                        </p:tav>
                                      </p:tavLst>
                                    </p:anim>
                                    <p:anim calcmode="lin" valueType="num">
                                      <p:cBhvr additive="base">
                                        <p:cTn dur="1000"/>
                                        <p:tgtEl>
                                          <p:spTgt spid="22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